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257" r:id="rId3"/>
    <p:sldId id="260" r:id="rId4"/>
    <p:sldId id="333" r:id="rId5"/>
    <p:sldId id="553" r:id="rId6"/>
    <p:sldId id="548" r:id="rId7"/>
    <p:sldId id="554" r:id="rId8"/>
    <p:sldId id="550" r:id="rId9"/>
    <p:sldId id="555" r:id="rId10"/>
    <p:sldId id="556" r:id="rId11"/>
    <p:sldId id="390" r:id="rId12"/>
    <p:sldId id="391" r:id="rId13"/>
    <p:sldId id="392" r:id="rId14"/>
    <p:sldId id="393" r:id="rId15"/>
    <p:sldId id="394" r:id="rId16"/>
    <p:sldId id="395" r:id="rId17"/>
    <p:sldId id="396" r:id="rId18"/>
    <p:sldId id="397" r:id="rId19"/>
    <p:sldId id="398" r:id="rId20"/>
    <p:sldId id="399" r:id="rId21"/>
    <p:sldId id="400" r:id="rId22"/>
    <p:sldId id="403" r:id="rId23"/>
    <p:sldId id="404" r:id="rId24"/>
    <p:sldId id="405" r:id="rId25"/>
    <p:sldId id="406" r:id="rId26"/>
    <p:sldId id="407" r:id="rId27"/>
    <p:sldId id="409" r:id="rId28"/>
    <p:sldId id="410" r:id="rId29"/>
    <p:sldId id="411" r:id="rId30"/>
    <p:sldId id="412" r:id="rId31"/>
    <p:sldId id="413" r:id="rId32"/>
    <p:sldId id="414" r:id="rId33"/>
    <p:sldId id="415" r:id="rId34"/>
    <p:sldId id="331" r:id="rId35"/>
    <p:sldId id="298" r:id="rId36"/>
    <p:sldId id="297"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10/6/2024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916985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10/6/2024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10/6/2024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10/6/2024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10/6/2024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10/6/2024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10/6/2024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10/6/2024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10/6/2024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10/6/2024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2100</a:t>
            </a:r>
          </a:p>
        </p:txBody>
      </p:sp>
      <p:sp>
        <p:nvSpPr>
          <p:cNvPr id="3" name="Subtitle 2"/>
          <p:cNvSpPr>
            <a:spLocks noGrp="1"/>
          </p:cNvSpPr>
          <p:nvPr>
            <p:ph type="subTitle" idx="1"/>
          </p:nvPr>
        </p:nvSpPr>
        <p:spPr/>
        <p:txBody>
          <a:bodyPr/>
          <a:lstStyle/>
          <a:p>
            <a:r>
              <a:rPr lang="en-US" dirty="0"/>
              <a:t>Week 7 - Monday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Breadth first implementation</a:t>
            </a:r>
          </a:p>
        </p:txBody>
      </p:sp>
      <p:sp>
        <p:nvSpPr>
          <p:cNvPr id="5" name="Content Placeholder 4"/>
          <p:cNvSpPr>
            <a:spLocks noGrp="1"/>
          </p:cNvSpPr>
          <p:nvPr>
            <p:ph idx="1"/>
          </p:nvPr>
        </p:nvSpPr>
        <p:spPr/>
        <p:txBody>
          <a:bodyPr/>
          <a:lstStyle/>
          <a:p>
            <a:r>
              <a:rPr lang="en-US" dirty="0"/>
              <a:t>Write a level order (breadth first) traversal</a:t>
            </a:r>
          </a:p>
          <a:p>
            <a:r>
              <a:rPr lang="en-US" dirty="0"/>
              <a:t>Hint: Use an explicit queue</a:t>
            </a:r>
          </a:p>
          <a:p>
            <a:r>
              <a:rPr lang="en-US" dirty="0"/>
              <a:t>Non-recursive!</a:t>
            </a:r>
          </a:p>
          <a:p>
            <a:endParaRPr lang="en-US" dirty="0"/>
          </a:p>
          <a:p>
            <a:pPr>
              <a:buNone/>
            </a:pPr>
            <a:r>
              <a:rPr lang="en-US" b="1" dirty="0">
                <a:solidFill>
                  <a:srgbClr val="0070C0"/>
                </a:solidFill>
                <a:latin typeface="Courier New" pitchFamily="49" charset="0"/>
                <a:cs typeface="Courier New" pitchFamily="49" charset="0"/>
              </a:rPr>
              <a:t>public void</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levelOrder</a:t>
            </a:r>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4020159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a:t>Balance in all things</a:t>
            </a:r>
          </a:p>
        </p:txBody>
      </p:sp>
      <p:sp>
        <p:nvSpPr>
          <p:cNvPr id="4" name="Title 3"/>
          <p:cNvSpPr>
            <a:spLocks noGrp="1"/>
          </p:cNvSpPr>
          <p:nvPr>
            <p:ph type="title"/>
          </p:nvPr>
        </p:nvSpPr>
        <p:spPr/>
        <p:txBody>
          <a:bodyPr/>
          <a:lstStyle/>
          <a:p>
            <a:r>
              <a:rPr lang="en-US" dirty="0"/>
              <a:t>2-3 Trees</a:t>
            </a:r>
          </a:p>
        </p:txBody>
      </p:sp>
    </p:spTree>
    <p:extLst>
      <p:ext uri="{BB962C8B-B14F-4D97-AF65-F5344CB8AC3E}">
        <p14:creationId xmlns:p14="http://schemas.microsoft.com/office/powerpoint/2010/main" val="801769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2-3 trees</a:t>
            </a:r>
          </a:p>
        </p:txBody>
      </p:sp>
      <p:sp>
        <p:nvSpPr>
          <p:cNvPr id="5" name="Content Placeholder 4"/>
          <p:cNvSpPr>
            <a:spLocks noGrp="1"/>
          </p:cNvSpPr>
          <p:nvPr>
            <p:ph idx="1"/>
          </p:nvPr>
        </p:nvSpPr>
        <p:spPr/>
        <p:txBody>
          <a:bodyPr>
            <a:normAutofit/>
          </a:bodyPr>
          <a:lstStyle/>
          <a:p>
            <a:r>
              <a:rPr lang="en-US" dirty="0"/>
              <a:t>A 2-3 search tree is a data structure that maintains balance</a:t>
            </a:r>
          </a:p>
          <a:p>
            <a:r>
              <a:rPr lang="en-US" dirty="0"/>
              <a:t>It is actually a ternary tree, not a binary tree</a:t>
            </a:r>
          </a:p>
          <a:p>
            <a:r>
              <a:rPr lang="en-US" dirty="0"/>
              <a:t>A 2-3 tree is one of the following three things:</a:t>
            </a:r>
          </a:p>
          <a:p>
            <a:pPr lvl="1"/>
            <a:r>
              <a:rPr lang="en-US" dirty="0"/>
              <a:t>An empty tree (null)</a:t>
            </a:r>
          </a:p>
          <a:p>
            <a:pPr lvl="1"/>
            <a:r>
              <a:rPr lang="en-US" dirty="0"/>
              <a:t>A 2-node (like a BST node) with a single key, smaller data on its left and larger values on its right</a:t>
            </a:r>
          </a:p>
          <a:p>
            <a:pPr lvl="1"/>
            <a:r>
              <a:rPr lang="en-US" dirty="0"/>
              <a:t>A 3-node with two keys and three links, all key values smaller than the first key on the left, between the two keys in the middle, and larger than the second key on the  right</a:t>
            </a:r>
          </a:p>
          <a:p>
            <a:pPr lvl="1"/>
            <a:endParaRPr lang="en-US" dirty="0"/>
          </a:p>
          <a:p>
            <a:endParaRPr lang="en-US" dirty="0"/>
          </a:p>
        </p:txBody>
      </p:sp>
    </p:spTree>
    <p:extLst>
      <p:ext uri="{BB962C8B-B14F-4D97-AF65-F5344CB8AC3E}">
        <p14:creationId xmlns:p14="http://schemas.microsoft.com/office/powerpoint/2010/main" val="30146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2-3 tree properties</a:t>
            </a:r>
          </a:p>
        </p:txBody>
      </p:sp>
      <p:sp>
        <p:nvSpPr>
          <p:cNvPr id="3" name="Content Placeholder 2"/>
          <p:cNvSpPr>
            <a:spLocks noGrp="1"/>
          </p:cNvSpPr>
          <p:nvPr>
            <p:ph idx="1"/>
          </p:nvPr>
        </p:nvSpPr>
        <p:spPr/>
        <p:txBody>
          <a:bodyPr/>
          <a:lstStyle/>
          <a:p>
            <a:r>
              <a:rPr lang="en-US" dirty="0"/>
              <a:t>The key thing that keeps a 2-3 search tree balanced is that all leaves are on the same level</a:t>
            </a:r>
          </a:p>
          <a:p>
            <a:r>
              <a:rPr lang="en-US" dirty="0"/>
              <a:t>Only leaves have null links</a:t>
            </a:r>
          </a:p>
          <a:p>
            <a:r>
              <a:rPr lang="en-US" dirty="0"/>
              <a:t>Thus, the maximum depth is somewhere between the log</a:t>
            </a:r>
            <a:r>
              <a:rPr lang="en-US" baseline="-25000" dirty="0"/>
              <a:t>3</a:t>
            </a:r>
            <a:r>
              <a:rPr lang="en-US" i="1" dirty="0"/>
              <a:t>n</a:t>
            </a:r>
            <a:r>
              <a:rPr lang="en-US" dirty="0"/>
              <a:t> (the  best case, where all nodes are 3-nodes) and log</a:t>
            </a:r>
            <a:r>
              <a:rPr lang="en-US" baseline="-25000" dirty="0"/>
              <a:t>2</a:t>
            </a:r>
            <a:r>
              <a:rPr lang="en-US" i="1" dirty="0"/>
              <a:t>n</a:t>
            </a:r>
            <a:r>
              <a:rPr lang="en-US" dirty="0"/>
              <a:t> (the worst case, where all nodes are 2-nodes)</a:t>
            </a:r>
          </a:p>
        </p:txBody>
      </p:sp>
    </p:spTree>
    <p:extLst>
      <p:ext uri="{BB962C8B-B14F-4D97-AF65-F5344CB8AC3E}">
        <p14:creationId xmlns:p14="http://schemas.microsoft.com/office/powerpoint/2010/main" val="271756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that work?</a:t>
            </a:r>
          </a:p>
        </p:txBody>
      </p:sp>
      <p:sp>
        <p:nvSpPr>
          <p:cNvPr id="3" name="Content Placeholder 2"/>
          <p:cNvSpPr>
            <a:spLocks noGrp="1"/>
          </p:cNvSpPr>
          <p:nvPr>
            <p:ph idx="1"/>
          </p:nvPr>
        </p:nvSpPr>
        <p:spPr/>
        <p:txBody>
          <a:bodyPr/>
          <a:lstStyle/>
          <a:p>
            <a:r>
              <a:rPr lang="en-US" dirty="0"/>
              <a:t>We build from the bottom up</a:t>
            </a:r>
          </a:p>
          <a:p>
            <a:r>
              <a:rPr lang="en-US" dirty="0"/>
              <a:t>Except for an empty tree, we never put a new node in a null link</a:t>
            </a:r>
          </a:p>
          <a:p>
            <a:r>
              <a:rPr lang="en-US" dirty="0"/>
              <a:t>Instead, you can add a new key to a 2-node, turning it into a 3-node</a:t>
            </a:r>
          </a:p>
          <a:p>
            <a:r>
              <a:rPr lang="en-US" dirty="0"/>
              <a:t>Adding a new key to a 3-node forces it to break into two 2-nodes</a:t>
            </a:r>
          </a:p>
        </p:txBody>
      </p:sp>
    </p:spTree>
    <p:extLst>
      <p:ext uri="{BB962C8B-B14F-4D97-AF65-F5344CB8AC3E}">
        <p14:creationId xmlns:p14="http://schemas.microsoft.com/office/powerpoint/2010/main" val="9307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Simplest case: empty tree</a:t>
            </a:r>
          </a:p>
        </p:txBody>
      </p:sp>
      <p:sp>
        <p:nvSpPr>
          <p:cNvPr id="3" name="Content Placeholder 2"/>
          <p:cNvSpPr>
            <a:spLocks noGrp="1"/>
          </p:cNvSpPr>
          <p:nvPr>
            <p:ph idx="1"/>
          </p:nvPr>
        </p:nvSpPr>
        <p:spPr>
          <a:xfrm>
            <a:off x="1981200" y="1775192"/>
            <a:ext cx="8229600" cy="1425209"/>
          </a:xfrm>
        </p:spPr>
        <p:txBody>
          <a:bodyPr/>
          <a:lstStyle/>
          <a:p>
            <a:r>
              <a:rPr lang="en-US" dirty="0"/>
              <a:t>Starting with an empty tree, we put in a new 2-node:</a:t>
            </a:r>
          </a:p>
        </p:txBody>
      </p:sp>
      <p:cxnSp>
        <p:nvCxnSpPr>
          <p:cNvPr id="7" name="Straight Arrow Connector 6"/>
          <p:cNvCxnSpPr/>
          <p:nvPr/>
        </p:nvCxnSpPr>
        <p:spPr>
          <a:xfrm>
            <a:off x="3619500" y="3048000"/>
            <a:ext cx="0" cy="914400"/>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200400" y="3849470"/>
            <a:ext cx="838200" cy="646331"/>
          </a:xfrm>
          <a:prstGeom prst="rect">
            <a:avLst/>
          </a:prstGeom>
          <a:noFill/>
        </p:spPr>
        <p:txBody>
          <a:bodyPr wrap="square" rtlCol="0">
            <a:spAutoFit/>
          </a:bodyPr>
          <a:lstStyle/>
          <a:p>
            <a:pPr algn="ctr"/>
            <a:r>
              <a:rPr lang="en-US" sz="3600" b="1" dirty="0"/>
              <a:t>X</a:t>
            </a:r>
          </a:p>
        </p:txBody>
      </p:sp>
      <p:sp>
        <p:nvSpPr>
          <p:cNvPr id="9" name="Right Arrow 8"/>
          <p:cNvSpPr/>
          <p:nvPr/>
        </p:nvSpPr>
        <p:spPr>
          <a:xfrm>
            <a:off x="5219701" y="3639234"/>
            <a:ext cx="1447800" cy="10668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 name="TextBox 9"/>
          <p:cNvSpPr txBox="1"/>
          <p:nvPr/>
        </p:nvSpPr>
        <p:spPr>
          <a:xfrm>
            <a:off x="4991101" y="4953001"/>
            <a:ext cx="1676401" cy="457200"/>
          </a:xfrm>
          <a:prstGeom prst="rect">
            <a:avLst/>
          </a:prstGeom>
          <a:noFill/>
        </p:spPr>
        <p:txBody>
          <a:bodyPr wrap="square" rtlCol="0">
            <a:spAutoFit/>
          </a:bodyPr>
          <a:lstStyle/>
          <a:p>
            <a:pPr algn="ctr"/>
            <a:r>
              <a:rPr lang="en-US" sz="2400" dirty="0"/>
              <a:t>Add 19</a:t>
            </a:r>
          </a:p>
        </p:txBody>
      </p:sp>
      <p:cxnSp>
        <p:nvCxnSpPr>
          <p:cNvPr id="11" name="Straight Arrow Connector 10"/>
          <p:cNvCxnSpPr/>
          <p:nvPr/>
        </p:nvCxnSpPr>
        <p:spPr>
          <a:xfrm>
            <a:off x="8191500" y="3048000"/>
            <a:ext cx="0" cy="914400"/>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772400" y="4038600"/>
            <a:ext cx="838200" cy="68580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dirty="0"/>
              <a:t>19</a:t>
            </a:r>
          </a:p>
        </p:txBody>
      </p:sp>
    </p:spTree>
    <p:extLst>
      <p:ext uri="{BB962C8B-B14F-4D97-AF65-F5344CB8AC3E}">
        <p14:creationId xmlns:p14="http://schemas.microsoft.com/office/powerpoint/2010/main" val="83804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case: add to 2-node</a:t>
            </a:r>
          </a:p>
        </p:txBody>
      </p:sp>
      <p:sp>
        <p:nvSpPr>
          <p:cNvPr id="3" name="Content Placeholder 2"/>
          <p:cNvSpPr>
            <a:spLocks noGrp="1"/>
          </p:cNvSpPr>
          <p:nvPr>
            <p:ph idx="1"/>
          </p:nvPr>
        </p:nvSpPr>
        <p:spPr>
          <a:xfrm>
            <a:off x="1981200" y="1775192"/>
            <a:ext cx="8229600" cy="1425209"/>
          </a:xfrm>
        </p:spPr>
        <p:txBody>
          <a:bodyPr/>
          <a:lstStyle/>
          <a:p>
            <a:r>
              <a:rPr lang="en-US" dirty="0"/>
              <a:t>When adding to a 2-node, make it a 3-node, we put in a new 2-node:</a:t>
            </a:r>
          </a:p>
        </p:txBody>
      </p:sp>
      <p:cxnSp>
        <p:nvCxnSpPr>
          <p:cNvPr id="7" name="Straight Arrow Connector 6"/>
          <p:cNvCxnSpPr/>
          <p:nvPr/>
        </p:nvCxnSpPr>
        <p:spPr>
          <a:xfrm>
            <a:off x="3619500" y="3048000"/>
            <a:ext cx="0" cy="914400"/>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sp>
        <p:nvSpPr>
          <p:cNvPr id="9" name="Right Arrow 8"/>
          <p:cNvSpPr/>
          <p:nvPr/>
        </p:nvSpPr>
        <p:spPr>
          <a:xfrm>
            <a:off x="5219701" y="3639234"/>
            <a:ext cx="1447800" cy="10668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 name="TextBox 9"/>
          <p:cNvSpPr txBox="1"/>
          <p:nvPr/>
        </p:nvSpPr>
        <p:spPr>
          <a:xfrm>
            <a:off x="4991101" y="4953001"/>
            <a:ext cx="1676401" cy="457200"/>
          </a:xfrm>
          <a:prstGeom prst="rect">
            <a:avLst/>
          </a:prstGeom>
          <a:noFill/>
        </p:spPr>
        <p:txBody>
          <a:bodyPr wrap="square" rtlCol="0">
            <a:spAutoFit/>
          </a:bodyPr>
          <a:lstStyle/>
          <a:p>
            <a:pPr algn="ctr"/>
            <a:r>
              <a:rPr lang="en-US" sz="2400" dirty="0"/>
              <a:t>Add 35</a:t>
            </a:r>
          </a:p>
        </p:txBody>
      </p:sp>
      <p:cxnSp>
        <p:nvCxnSpPr>
          <p:cNvPr id="11" name="Straight Arrow Connector 10"/>
          <p:cNvCxnSpPr/>
          <p:nvPr/>
        </p:nvCxnSpPr>
        <p:spPr>
          <a:xfrm>
            <a:off x="8191500" y="3048000"/>
            <a:ext cx="0" cy="914400"/>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391400" y="4038600"/>
            <a:ext cx="838200" cy="68580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19</a:t>
            </a:r>
          </a:p>
        </p:txBody>
      </p:sp>
      <p:sp>
        <p:nvSpPr>
          <p:cNvPr id="12" name="Rectangle 11"/>
          <p:cNvSpPr/>
          <p:nvPr/>
        </p:nvSpPr>
        <p:spPr>
          <a:xfrm>
            <a:off x="3200400" y="4038600"/>
            <a:ext cx="838200" cy="68580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dirty="0"/>
              <a:t>19</a:t>
            </a:r>
          </a:p>
        </p:txBody>
      </p:sp>
      <p:sp>
        <p:nvSpPr>
          <p:cNvPr id="14" name="Rectangle 13"/>
          <p:cNvSpPr/>
          <p:nvPr/>
        </p:nvSpPr>
        <p:spPr>
          <a:xfrm>
            <a:off x="8229600" y="4038600"/>
            <a:ext cx="838200" cy="68580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35</a:t>
            </a:r>
          </a:p>
        </p:txBody>
      </p:sp>
    </p:spTree>
    <p:extLst>
      <p:ext uri="{BB962C8B-B14F-4D97-AF65-F5344CB8AC3E}">
        <p14:creationId xmlns:p14="http://schemas.microsoft.com/office/powerpoint/2010/main" val="216889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case: add to 3-node</a:t>
            </a:r>
          </a:p>
        </p:txBody>
      </p:sp>
      <p:sp>
        <p:nvSpPr>
          <p:cNvPr id="3" name="Content Placeholder 2"/>
          <p:cNvSpPr>
            <a:spLocks noGrp="1"/>
          </p:cNvSpPr>
          <p:nvPr>
            <p:ph idx="1"/>
          </p:nvPr>
        </p:nvSpPr>
        <p:spPr>
          <a:xfrm>
            <a:off x="1981200" y="1775192"/>
            <a:ext cx="8229600" cy="1425209"/>
          </a:xfrm>
        </p:spPr>
        <p:txBody>
          <a:bodyPr>
            <a:normAutofit fontScale="92500"/>
          </a:bodyPr>
          <a:lstStyle/>
          <a:p>
            <a:r>
              <a:rPr lang="en-US" dirty="0"/>
              <a:t>When adding to a 3-node, the 3-node breaks into two 2-nodes, bringing the middle value up:</a:t>
            </a:r>
          </a:p>
        </p:txBody>
      </p:sp>
      <p:cxnSp>
        <p:nvCxnSpPr>
          <p:cNvPr id="7" name="Straight Arrow Connector 6"/>
          <p:cNvCxnSpPr/>
          <p:nvPr/>
        </p:nvCxnSpPr>
        <p:spPr>
          <a:xfrm>
            <a:off x="3619500" y="3048000"/>
            <a:ext cx="0" cy="914400"/>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sp>
        <p:nvSpPr>
          <p:cNvPr id="9" name="Right Arrow 8"/>
          <p:cNvSpPr/>
          <p:nvPr/>
        </p:nvSpPr>
        <p:spPr>
          <a:xfrm>
            <a:off x="5219701" y="3639234"/>
            <a:ext cx="1447800" cy="10668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 name="TextBox 9"/>
          <p:cNvSpPr txBox="1"/>
          <p:nvPr/>
        </p:nvSpPr>
        <p:spPr>
          <a:xfrm>
            <a:off x="4991101" y="4953001"/>
            <a:ext cx="1676401" cy="457200"/>
          </a:xfrm>
          <a:prstGeom prst="rect">
            <a:avLst/>
          </a:prstGeom>
          <a:noFill/>
        </p:spPr>
        <p:txBody>
          <a:bodyPr wrap="square" rtlCol="0">
            <a:spAutoFit/>
          </a:bodyPr>
          <a:lstStyle/>
          <a:p>
            <a:pPr algn="ctr"/>
            <a:r>
              <a:rPr lang="en-US" sz="2400" dirty="0"/>
              <a:t>Add 4</a:t>
            </a:r>
          </a:p>
        </p:txBody>
      </p:sp>
      <p:cxnSp>
        <p:nvCxnSpPr>
          <p:cNvPr id="11" name="Straight Arrow Connector 10"/>
          <p:cNvCxnSpPr/>
          <p:nvPr/>
        </p:nvCxnSpPr>
        <p:spPr>
          <a:xfrm>
            <a:off x="8191500" y="3048000"/>
            <a:ext cx="0" cy="914400"/>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772400" y="3962401"/>
            <a:ext cx="838200" cy="68580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dirty="0"/>
              <a:t>19</a:t>
            </a:r>
          </a:p>
        </p:txBody>
      </p:sp>
      <p:sp>
        <p:nvSpPr>
          <p:cNvPr id="14" name="Rectangle 13"/>
          <p:cNvSpPr/>
          <p:nvPr/>
        </p:nvSpPr>
        <p:spPr>
          <a:xfrm>
            <a:off x="8686800" y="5486401"/>
            <a:ext cx="838200" cy="68580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dirty="0"/>
              <a:t>35</a:t>
            </a:r>
          </a:p>
        </p:txBody>
      </p:sp>
      <p:sp>
        <p:nvSpPr>
          <p:cNvPr id="15" name="Rectangle 14"/>
          <p:cNvSpPr/>
          <p:nvPr/>
        </p:nvSpPr>
        <p:spPr>
          <a:xfrm>
            <a:off x="2781300" y="4038600"/>
            <a:ext cx="838200" cy="68580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19</a:t>
            </a:r>
          </a:p>
        </p:txBody>
      </p:sp>
      <p:sp>
        <p:nvSpPr>
          <p:cNvPr id="16" name="Rectangle 15"/>
          <p:cNvSpPr/>
          <p:nvPr/>
        </p:nvSpPr>
        <p:spPr>
          <a:xfrm>
            <a:off x="3619500" y="4038600"/>
            <a:ext cx="838200" cy="68580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35</a:t>
            </a:r>
          </a:p>
        </p:txBody>
      </p:sp>
      <p:sp>
        <p:nvSpPr>
          <p:cNvPr id="17" name="Rectangle 16"/>
          <p:cNvSpPr/>
          <p:nvPr/>
        </p:nvSpPr>
        <p:spPr>
          <a:xfrm>
            <a:off x="6972300" y="5486401"/>
            <a:ext cx="838200" cy="68580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dirty="0"/>
              <a:t>4</a:t>
            </a:r>
          </a:p>
        </p:txBody>
      </p:sp>
      <p:cxnSp>
        <p:nvCxnSpPr>
          <p:cNvPr id="18" name="Straight Arrow Connector 17"/>
          <p:cNvCxnSpPr>
            <a:stCxn id="13" idx="2"/>
            <a:endCxn id="17" idx="0"/>
          </p:cNvCxnSpPr>
          <p:nvPr/>
        </p:nvCxnSpPr>
        <p:spPr>
          <a:xfrm flipH="1">
            <a:off x="7391400" y="4648202"/>
            <a:ext cx="800100" cy="838199"/>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3" idx="2"/>
            <a:endCxn id="14" idx="0"/>
          </p:cNvCxnSpPr>
          <p:nvPr/>
        </p:nvCxnSpPr>
        <p:spPr>
          <a:xfrm>
            <a:off x="8191500" y="4648202"/>
            <a:ext cx="914400" cy="838199"/>
          </a:xfrm>
          <a:prstGeom prst="straightConnector1">
            <a:avLst/>
          </a:prstGeom>
          <a:ln w="6350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7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3" grpId="0" animBg="1"/>
      <p:bldP spid="14"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Adding to a 3-node continued</a:t>
            </a:r>
          </a:p>
        </p:txBody>
      </p:sp>
      <p:sp>
        <p:nvSpPr>
          <p:cNvPr id="3" name="Content Placeholder 2"/>
          <p:cNvSpPr>
            <a:spLocks noGrp="1"/>
          </p:cNvSpPr>
          <p:nvPr>
            <p:ph idx="1"/>
          </p:nvPr>
        </p:nvSpPr>
        <p:spPr/>
        <p:txBody>
          <a:bodyPr/>
          <a:lstStyle/>
          <a:p>
            <a:r>
              <a:rPr lang="en-US" dirty="0"/>
              <a:t>When breaking a 3-node into two parts, you move the middle value up</a:t>
            </a:r>
          </a:p>
          <a:p>
            <a:r>
              <a:rPr lang="en-US" dirty="0"/>
              <a:t>If the node above is empty, it's a new 2-node</a:t>
            </a:r>
          </a:p>
          <a:p>
            <a:r>
              <a:rPr lang="en-US" dirty="0"/>
              <a:t>If the node above is a 2-node, it becomes a 3-node</a:t>
            </a:r>
          </a:p>
          <a:p>
            <a:r>
              <a:rPr lang="en-US" dirty="0"/>
              <a:t>If the node above is another 3-node, it also breaks into 2-nodes, which might cascade up the tree</a:t>
            </a:r>
          </a:p>
        </p:txBody>
      </p:sp>
    </p:spTree>
    <p:extLst>
      <p:ext uri="{BB962C8B-B14F-4D97-AF65-F5344CB8AC3E}">
        <p14:creationId xmlns:p14="http://schemas.microsoft.com/office/powerpoint/2010/main" val="78222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2-3 tree practice</a:t>
            </a:r>
          </a:p>
        </p:txBody>
      </p:sp>
      <p:sp>
        <p:nvSpPr>
          <p:cNvPr id="3" name="Content Placeholder 2"/>
          <p:cNvSpPr>
            <a:spLocks noGrp="1"/>
          </p:cNvSpPr>
          <p:nvPr>
            <p:ph idx="1"/>
          </p:nvPr>
        </p:nvSpPr>
        <p:spPr/>
        <p:txBody>
          <a:bodyPr>
            <a:normAutofit fontScale="92500" lnSpcReduction="20000"/>
          </a:bodyPr>
          <a:lstStyle/>
          <a:p>
            <a:r>
              <a:rPr lang="en-US" dirty="0"/>
              <a:t>Add the following keys to a 2-3 tree:</a:t>
            </a:r>
          </a:p>
          <a:p>
            <a:pPr lvl="1"/>
            <a:r>
              <a:rPr lang="en-US" dirty="0"/>
              <a:t>62</a:t>
            </a:r>
          </a:p>
          <a:p>
            <a:pPr lvl="1"/>
            <a:r>
              <a:rPr lang="en-US" dirty="0"/>
              <a:t>11</a:t>
            </a:r>
          </a:p>
          <a:p>
            <a:pPr lvl="1"/>
            <a:r>
              <a:rPr lang="en-US" dirty="0"/>
              <a:t>32</a:t>
            </a:r>
          </a:p>
          <a:p>
            <a:pPr lvl="1"/>
            <a:r>
              <a:rPr lang="en-US" dirty="0"/>
              <a:t>7</a:t>
            </a:r>
          </a:p>
          <a:p>
            <a:pPr lvl="1"/>
            <a:r>
              <a:rPr lang="en-US" dirty="0"/>
              <a:t>45</a:t>
            </a:r>
          </a:p>
          <a:p>
            <a:pPr lvl="1"/>
            <a:r>
              <a:rPr lang="en-US" dirty="0"/>
              <a:t>24</a:t>
            </a:r>
          </a:p>
          <a:p>
            <a:pPr lvl="1"/>
            <a:r>
              <a:rPr lang="en-US" dirty="0"/>
              <a:t>88</a:t>
            </a:r>
          </a:p>
          <a:p>
            <a:pPr lvl="1"/>
            <a:r>
              <a:rPr lang="en-US" dirty="0"/>
              <a:t>25</a:t>
            </a:r>
          </a:p>
          <a:p>
            <a:pPr lvl="1"/>
            <a:r>
              <a:rPr lang="en-US" dirty="0"/>
              <a:t>28</a:t>
            </a:r>
          </a:p>
          <a:p>
            <a:pPr lvl="1"/>
            <a:r>
              <a:rPr lang="en-US" dirty="0"/>
              <a:t>90</a:t>
            </a:r>
          </a:p>
          <a:p>
            <a:pPr lvl="1"/>
            <a:endParaRPr lang="en-US" dirty="0"/>
          </a:p>
        </p:txBody>
      </p:sp>
    </p:spTree>
    <p:extLst>
      <p:ext uri="{BB962C8B-B14F-4D97-AF65-F5344CB8AC3E}">
        <p14:creationId xmlns:p14="http://schemas.microsoft.com/office/powerpoint/2010/main" val="3014619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Traversals</a:t>
            </a:r>
          </a:p>
          <a:p>
            <a:r>
              <a:rPr lang="en-US" dirty="0"/>
              <a:t>BST delete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2-3 tree running times</a:t>
            </a:r>
          </a:p>
        </p:txBody>
      </p:sp>
      <p:sp>
        <p:nvSpPr>
          <p:cNvPr id="3" name="Content Placeholder 2"/>
          <p:cNvSpPr>
            <a:spLocks noGrp="1"/>
          </p:cNvSpPr>
          <p:nvPr>
            <p:ph idx="1"/>
          </p:nvPr>
        </p:nvSpPr>
        <p:spPr/>
        <p:txBody>
          <a:bodyPr/>
          <a:lstStyle/>
          <a:p>
            <a:r>
              <a:rPr lang="en-US" dirty="0"/>
              <a:t>Because of the guarantees about the depth of the tree, we the following running times for 2-3 search trees</a:t>
            </a:r>
          </a:p>
          <a:p>
            <a:pPr lvl="1"/>
            <a:r>
              <a:rPr lang="en-US" dirty="0"/>
              <a:t>Θ(log </a:t>
            </a:r>
            <a:r>
              <a:rPr lang="en-US" i="1" dirty="0"/>
              <a:t>n</a:t>
            </a:r>
            <a:r>
              <a:rPr lang="en-US" dirty="0"/>
              <a:t>) insert</a:t>
            </a:r>
          </a:p>
          <a:p>
            <a:pPr lvl="1"/>
            <a:r>
              <a:rPr lang="en-US" dirty="0"/>
              <a:t>Θ(log </a:t>
            </a:r>
            <a:r>
              <a:rPr lang="en-US" i="1" dirty="0"/>
              <a:t>n</a:t>
            </a:r>
            <a:r>
              <a:rPr lang="en-US" dirty="0"/>
              <a:t>) delete (messy, but true)</a:t>
            </a:r>
          </a:p>
          <a:p>
            <a:pPr lvl="1"/>
            <a:r>
              <a:rPr lang="en-US" dirty="0"/>
              <a:t>Θ(log </a:t>
            </a:r>
            <a:r>
              <a:rPr lang="en-US" i="1" dirty="0"/>
              <a:t>n</a:t>
            </a:r>
            <a:r>
              <a:rPr lang="en-US" dirty="0"/>
              <a:t>) find (not that different from a BST find)</a:t>
            </a:r>
          </a:p>
          <a:p>
            <a:pPr lvl="1"/>
            <a:endParaRPr lang="en-US" dirty="0"/>
          </a:p>
          <a:p>
            <a:pPr lvl="1"/>
            <a:endParaRPr lang="en-US" dirty="0"/>
          </a:p>
        </p:txBody>
      </p:sp>
    </p:spTree>
    <p:extLst>
      <p:ext uri="{BB962C8B-B14F-4D97-AF65-F5344CB8AC3E}">
        <p14:creationId xmlns:p14="http://schemas.microsoft.com/office/powerpoint/2010/main" val="510678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2-3 tree implementation</a:t>
            </a:r>
          </a:p>
        </p:txBody>
      </p:sp>
      <p:sp>
        <p:nvSpPr>
          <p:cNvPr id="3" name="Content Placeholder 2"/>
          <p:cNvSpPr>
            <a:spLocks noGrp="1"/>
          </p:cNvSpPr>
          <p:nvPr>
            <p:ph idx="1"/>
          </p:nvPr>
        </p:nvSpPr>
        <p:spPr/>
        <p:txBody>
          <a:bodyPr>
            <a:normAutofit lnSpcReduction="10000"/>
          </a:bodyPr>
          <a:lstStyle/>
          <a:p>
            <a:r>
              <a:rPr lang="en-US" dirty="0"/>
              <a:t>How do we implement a 2-3 tree?</a:t>
            </a:r>
          </a:p>
          <a:p>
            <a:r>
              <a:rPr lang="en-US" dirty="0"/>
              <a:t>Answer: We don't.</a:t>
            </a:r>
          </a:p>
          <a:p>
            <a:r>
              <a:rPr lang="en-US" dirty="0"/>
              <a:t>It is (of course) possible, but it involves having weird 2-nodes and 3-nodes that inherit from some abstract node class or interface</a:t>
            </a:r>
          </a:p>
          <a:p>
            <a:r>
              <a:rPr lang="en-US" dirty="0"/>
              <a:t>It's a huge pain</a:t>
            </a:r>
          </a:p>
          <a:p>
            <a:pPr lvl="1"/>
            <a:r>
              <a:rPr lang="en-US" dirty="0"/>
              <a:t>Note that 2-3 trees are essentially a special case of a B-tree, and someone does have to implement those</a:t>
            </a:r>
          </a:p>
          <a:p>
            <a:r>
              <a:rPr lang="en-US" dirty="0"/>
              <a:t>Instead, we use red-black trees which are structurally the same as 2-3 trees (if you squint)</a:t>
            </a:r>
          </a:p>
        </p:txBody>
      </p:sp>
    </p:spTree>
    <p:extLst>
      <p:ext uri="{BB962C8B-B14F-4D97-AF65-F5344CB8AC3E}">
        <p14:creationId xmlns:p14="http://schemas.microsoft.com/office/powerpoint/2010/main" val="103775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Red-black trees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948939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wittmanb\Local Settings\Temporary Internet Files\Content.IE5\QUPIDRR0\MCj04380200000[1].png"/>
          <p:cNvPicPr>
            <a:picLocks noChangeAspect="1" noChangeArrowheads="1"/>
          </p:cNvPicPr>
          <p:nvPr/>
        </p:nvPicPr>
        <p:blipFill>
          <a:blip r:embed="rId2" cstate="print"/>
          <a:srcRect/>
          <a:stretch>
            <a:fillRect/>
          </a:stretch>
        </p:blipFill>
        <p:spPr bwMode="auto">
          <a:xfrm flipH="1">
            <a:off x="9601200" y="3124200"/>
            <a:ext cx="2743200" cy="2743200"/>
          </a:xfrm>
          <a:prstGeom prst="rect">
            <a:avLst/>
          </a:prstGeom>
          <a:noFill/>
        </p:spPr>
      </p:pic>
      <p:sp>
        <p:nvSpPr>
          <p:cNvPr id="2" name="Title 1"/>
          <p:cNvSpPr>
            <a:spLocks noGrp="1"/>
          </p:cNvSpPr>
          <p:nvPr>
            <p:ph type="title"/>
          </p:nvPr>
        </p:nvSpPr>
        <p:spPr/>
        <p:txBody>
          <a:bodyPr/>
          <a:lstStyle/>
          <a:p>
            <a:r>
              <a:rPr lang="en-US" dirty="0"/>
              <a:t>An interlude in a formicary</a:t>
            </a:r>
          </a:p>
        </p:txBody>
      </p:sp>
      <p:sp>
        <p:nvSpPr>
          <p:cNvPr id="3" name="Content Placeholder 2"/>
          <p:cNvSpPr>
            <a:spLocks noGrp="1"/>
          </p:cNvSpPr>
          <p:nvPr>
            <p:ph idx="1"/>
          </p:nvPr>
        </p:nvSpPr>
        <p:spPr/>
        <p:txBody>
          <a:bodyPr>
            <a:normAutofit/>
          </a:bodyPr>
          <a:lstStyle/>
          <a:p>
            <a:r>
              <a:rPr lang="en-US" dirty="0"/>
              <a:t>One hundred ants are walking along a meter long stick</a:t>
            </a:r>
          </a:p>
          <a:p>
            <a:r>
              <a:rPr lang="en-US" dirty="0"/>
              <a:t>Each ant is traveling either to the left or the right with a constant speed of 1 meter per minute</a:t>
            </a:r>
          </a:p>
          <a:p>
            <a:r>
              <a:rPr lang="en-US" dirty="0"/>
              <a:t>When two ants meet, they bounce off each other and reverse direction</a:t>
            </a:r>
          </a:p>
          <a:p>
            <a:r>
              <a:rPr lang="en-US" dirty="0"/>
              <a:t>When an ant reaches an end of the stick, it falls off</a:t>
            </a:r>
          </a:p>
          <a:p>
            <a:r>
              <a:rPr lang="en-US" dirty="0"/>
              <a:t>Will all the ants fall off?</a:t>
            </a:r>
          </a:p>
          <a:p>
            <a:r>
              <a:rPr lang="en-US" dirty="0"/>
              <a:t>What is the longest amount of time that you would need to wait to guarantee that all ants have fallen off?</a:t>
            </a:r>
          </a:p>
        </p:txBody>
      </p:sp>
    </p:spTree>
    <p:extLst>
      <p:ext uri="{BB962C8B-B14F-4D97-AF65-F5344CB8AC3E}">
        <p14:creationId xmlns:p14="http://schemas.microsoft.com/office/powerpoint/2010/main" val="242863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 if"</a:t>
            </a:r>
          </a:p>
        </p:txBody>
      </p:sp>
      <p:sp>
        <p:nvSpPr>
          <p:cNvPr id="5" name="Content Placeholder 4"/>
          <p:cNvSpPr>
            <a:spLocks noGrp="1"/>
          </p:cNvSpPr>
          <p:nvPr>
            <p:ph idx="1"/>
          </p:nvPr>
        </p:nvSpPr>
        <p:spPr/>
        <p:txBody>
          <a:bodyPr>
            <a:normAutofit/>
          </a:bodyPr>
          <a:lstStyle/>
          <a:p>
            <a:r>
              <a:rPr lang="en-US" dirty="0"/>
              <a:t>On the previous slide, we can look at the problem "as if" ants were passing through each other with no effect</a:t>
            </a:r>
          </a:p>
          <a:p>
            <a:r>
              <a:rPr lang="en-US" dirty="0"/>
              <a:t>This idea of looking at a problem as if it is something else can make solving it easier</a:t>
            </a:r>
          </a:p>
          <a:p>
            <a:r>
              <a:rPr lang="en-US" dirty="0"/>
              <a:t>Coding up a 2-3 tree is annoying (but possible)</a:t>
            </a:r>
          </a:p>
          <a:p>
            <a:r>
              <a:rPr lang="en-US" dirty="0"/>
              <a:t>By creating a data structure that is (somehow) equivalent, we can get the job done in an easier way</a:t>
            </a:r>
          </a:p>
          <a:p>
            <a:r>
              <a:rPr lang="en-US" dirty="0"/>
              <a:t>Sometimes the way we implement an algorithm and the way we analyze it are different</a:t>
            </a:r>
          </a:p>
          <a:p>
            <a:endParaRPr lang="en-US" dirty="0"/>
          </a:p>
        </p:txBody>
      </p:sp>
    </p:spTree>
    <p:extLst>
      <p:ext uri="{BB962C8B-B14F-4D97-AF65-F5344CB8AC3E}">
        <p14:creationId xmlns:p14="http://schemas.microsoft.com/office/powerpoint/2010/main" val="197154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Red-black trees</a:t>
            </a:r>
          </a:p>
        </p:txBody>
      </p:sp>
      <p:sp>
        <p:nvSpPr>
          <p:cNvPr id="3" name="Content Placeholder 2"/>
          <p:cNvSpPr>
            <a:spLocks noGrp="1"/>
          </p:cNvSpPr>
          <p:nvPr>
            <p:ph idx="1"/>
          </p:nvPr>
        </p:nvSpPr>
        <p:spPr/>
        <p:txBody>
          <a:bodyPr/>
          <a:lstStyle/>
          <a:p>
            <a:r>
              <a:rPr lang="en-US" dirty="0"/>
              <a:t>A red-black tree is a form of binary search tree</a:t>
            </a:r>
          </a:p>
          <a:p>
            <a:r>
              <a:rPr lang="en-US" dirty="0"/>
              <a:t>Each node looks like a regular BST node, with one additional piece of information: color</a:t>
            </a:r>
          </a:p>
          <a:p>
            <a:pPr lvl="1"/>
            <a:r>
              <a:rPr lang="en-US" dirty="0"/>
              <a:t>A node can either be </a:t>
            </a:r>
            <a:r>
              <a:rPr lang="en-US" b="1" dirty="0">
                <a:solidFill>
                  <a:srgbClr val="FF0000"/>
                </a:solidFill>
              </a:rPr>
              <a:t>red</a:t>
            </a:r>
            <a:r>
              <a:rPr lang="en-US" dirty="0"/>
              <a:t> or </a:t>
            </a:r>
            <a:r>
              <a:rPr lang="en-US" b="1" dirty="0"/>
              <a:t>black</a:t>
            </a:r>
          </a:p>
          <a:p>
            <a:pPr lvl="1"/>
            <a:r>
              <a:rPr lang="en-US" dirty="0"/>
              <a:t>Null values are considered black</a:t>
            </a:r>
          </a:p>
          <a:p>
            <a:r>
              <a:rPr lang="en-US" dirty="0"/>
              <a:t>The color allows us to simulate a 2-3 tree</a:t>
            </a:r>
          </a:p>
          <a:p>
            <a:pPr lvl="1"/>
            <a:r>
              <a:rPr lang="en-US" dirty="0"/>
              <a:t>We can think of a red node is actually part of a 3 node with its parent</a:t>
            </a:r>
          </a:p>
        </p:txBody>
      </p:sp>
    </p:spTree>
    <p:extLst>
      <p:ext uri="{BB962C8B-B14F-4D97-AF65-F5344CB8AC3E}">
        <p14:creationId xmlns:p14="http://schemas.microsoft.com/office/powerpoint/2010/main" val="206794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Red-black tree definition</a:t>
            </a:r>
          </a:p>
        </p:txBody>
      </p:sp>
      <p:sp>
        <p:nvSpPr>
          <p:cNvPr id="3" name="Content Placeholder 2"/>
          <p:cNvSpPr>
            <a:spLocks noGrp="1"/>
          </p:cNvSpPr>
          <p:nvPr>
            <p:ph idx="1"/>
          </p:nvPr>
        </p:nvSpPr>
        <p:spPr/>
        <p:txBody>
          <a:bodyPr>
            <a:normAutofit fontScale="92500"/>
          </a:bodyPr>
          <a:lstStyle/>
          <a:p>
            <a:r>
              <a:rPr lang="en-US" dirty="0"/>
              <a:t>A red-black tree is a BST with red and black nodes and the following properties:</a:t>
            </a:r>
          </a:p>
          <a:p>
            <a:pPr lvl="1"/>
            <a:r>
              <a:rPr lang="en-US" dirty="0"/>
              <a:t>Red nodes lean left from their parents</a:t>
            </a:r>
          </a:p>
          <a:p>
            <a:pPr lvl="1"/>
            <a:r>
              <a:rPr lang="en-US" dirty="0"/>
              <a:t>No node has two red children</a:t>
            </a:r>
          </a:p>
          <a:p>
            <a:pPr lvl="1"/>
            <a:r>
              <a:rPr lang="en-US" dirty="0"/>
              <a:t>The tree has </a:t>
            </a:r>
            <a:r>
              <a:rPr lang="en-US" b="1" dirty="0"/>
              <a:t>perfect black balance</a:t>
            </a:r>
          </a:p>
          <a:p>
            <a:pPr lvl="2"/>
            <a:r>
              <a:rPr lang="en-US" dirty="0"/>
              <a:t>In other words, every path from the root to a null has the same number of black nodes on the way</a:t>
            </a:r>
          </a:p>
          <a:p>
            <a:pPr lvl="2"/>
            <a:r>
              <a:rPr lang="en-US" dirty="0"/>
              <a:t>The length of this path is called the </a:t>
            </a:r>
            <a:r>
              <a:rPr lang="en-US" b="1" dirty="0"/>
              <a:t>black height</a:t>
            </a:r>
            <a:r>
              <a:rPr lang="en-US" dirty="0"/>
              <a:t> of the tree</a:t>
            </a:r>
          </a:p>
          <a:p>
            <a:r>
              <a:rPr lang="en-US" dirty="0"/>
              <a:t>The book describes the link as having a color (which is probably easier to think about), but the color has to be stored in the node</a:t>
            </a:r>
          </a:p>
        </p:txBody>
      </p:sp>
    </p:spTree>
    <p:extLst>
      <p:ext uri="{BB962C8B-B14F-4D97-AF65-F5344CB8AC3E}">
        <p14:creationId xmlns:p14="http://schemas.microsoft.com/office/powerpoint/2010/main" val="62272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2-3 tree mapping to a red-black tree</a:t>
            </a:r>
          </a:p>
        </p:txBody>
      </p:sp>
      <p:grpSp>
        <p:nvGrpSpPr>
          <p:cNvPr id="91" name="Group 90"/>
          <p:cNvGrpSpPr/>
          <p:nvPr/>
        </p:nvGrpSpPr>
        <p:grpSpPr>
          <a:xfrm>
            <a:off x="1600200" y="2133600"/>
            <a:ext cx="3859040" cy="2438400"/>
            <a:chOff x="255760" y="2133600"/>
            <a:chExt cx="3859040" cy="2438400"/>
          </a:xfrm>
        </p:grpSpPr>
        <p:sp>
          <p:nvSpPr>
            <p:cNvPr id="4" name="Rectangle 3"/>
            <p:cNvSpPr/>
            <p:nvPr/>
          </p:nvSpPr>
          <p:spPr>
            <a:xfrm>
              <a:off x="1981200" y="2133600"/>
              <a:ext cx="457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M</a:t>
              </a:r>
            </a:p>
          </p:txBody>
        </p:sp>
        <p:sp>
          <p:nvSpPr>
            <p:cNvPr id="5" name="Rectangle 4"/>
            <p:cNvSpPr/>
            <p:nvPr/>
          </p:nvSpPr>
          <p:spPr>
            <a:xfrm>
              <a:off x="914400" y="3200400"/>
              <a:ext cx="457200" cy="457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E</a:t>
              </a:r>
            </a:p>
          </p:txBody>
        </p:sp>
        <p:sp>
          <p:nvSpPr>
            <p:cNvPr id="6" name="Rectangle 5"/>
            <p:cNvSpPr/>
            <p:nvPr/>
          </p:nvSpPr>
          <p:spPr>
            <a:xfrm>
              <a:off x="1382162" y="3200400"/>
              <a:ext cx="457200" cy="457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J</a:t>
              </a:r>
            </a:p>
          </p:txBody>
        </p:sp>
        <p:sp>
          <p:nvSpPr>
            <p:cNvPr id="7" name="Rectangle 6"/>
            <p:cNvSpPr/>
            <p:nvPr/>
          </p:nvSpPr>
          <p:spPr>
            <a:xfrm>
              <a:off x="255760" y="4114800"/>
              <a:ext cx="457200" cy="457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A</a:t>
              </a:r>
            </a:p>
          </p:txBody>
        </p:sp>
        <p:sp>
          <p:nvSpPr>
            <p:cNvPr id="8" name="Rectangle 7"/>
            <p:cNvSpPr/>
            <p:nvPr/>
          </p:nvSpPr>
          <p:spPr>
            <a:xfrm>
              <a:off x="712960" y="4114800"/>
              <a:ext cx="457200" cy="457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C</a:t>
              </a:r>
            </a:p>
          </p:txBody>
        </p:sp>
        <p:sp>
          <p:nvSpPr>
            <p:cNvPr id="9" name="Rectangle 8"/>
            <p:cNvSpPr/>
            <p:nvPr/>
          </p:nvSpPr>
          <p:spPr>
            <a:xfrm>
              <a:off x="1398760" y="4114800"/>
              <a:ext cx="457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H</a:t>
              </a:r>
            </a:p>
          </p:txBody>
        </p:sp>
        <p:sp>
          <p:nvSpPr>
            <p:cNvPr id="10" name="Rectangle 9"/>
            <p:cNvSpPr/>
            <p:nvPr/>
          </p:nvSpPr>
          <p:spPr>
            <a:xfrm>
              <a:off x="1981200" y="4114800"/>
              <a:ext cx="457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L</a:t>
              </a:r>
            </a:p>
          </p:txBody>
        </p:sp>
        <p:sp>
          <p:nvSpPr>
            <p:cNvPr id="11" name="Rectangle 10"/>
            <p:cNvSpPr/>
            <p:nvPr/>
          </p:nvSpPr>
          <p:spPr>
            <a:xfrm>
              <a:off x="2971800" y="3200400"/>
              <a:ext cx="457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R</a:t>
              </a:r>
            </a:p>
          </p:txBody>
        </p:sp>
        <p:sp>
          <p:nvSpPr>
            <p:cNvPr id="12" name="Rectangle 11"/>
            <p:cNvSpPr/>
            <p:nvPr/>
          </p:nvSpPr>
          <p:spPr>
            <a:xfrm>
              <a:off x="2563640" y="4114800"/>
              <a:ext cx="457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P</a:t>
              </a:r>
            </a:p>
          </p:txBody>
        </p:sp>
        <p:sp>
          <p:nvSpPr>
            <p:cNvPr id="13" name="Rectangle 12"/>
            <p:cNvSpPr/>
            <p:nvPr/>
          </p:nvSpPr>
          <p:spPr>
            <a:xfrm>
              <a:off x="3200400" y="4114800"/>
              <a:ext cx="457200" cy="457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S</a:t>
              </a:r>
            </a:p>
          </p:txBody>
        </p:sp>
        <p:sp>
          <p:nvSpPr>
            <p:cNvPr id="14" name="Rectangle 13"/>
            <p:cNvSpPr/>
            <p:nvPr/>
          </p:nvSpPr>
          <p:spPr>
            <a:xfrm>
              <a:off x="3657600" y="4114800"/>
              <a:ext cx="457200" cy="457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X</a:t>
              </a:r>
            </a:p>
          </p:txBody>
        </p:sp>
        <p:cxnSp>
          <p:nvCxnSpPr>
            <p:cNvPr id="16" name="Straight Connector 15"/>
            <p:cNvCxnSpPr/>
            <p:nvPr/>
          </p:nvCxnSpPr>
          <p:spPr>
            <a:xfrm flipH="1">
              <a:off x="712960" y="3657600"/>
              <a:ext cx="201440" cy="4572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9" idx="0"/>
            </p:cNvCxnSpPr>
            <p:nvPr/>
          </p:nvCxnSpPr>
          <p:spPr>
            <a:xfrm>
              <a:off x="1382162" y="3657600"/>
              <a:ext cx="245198" cy="4572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endCxn id="10" idx="0"/>
            </p:cNvCxnSpPr>
            <p:nvPr/>
          </p:nvCxnSpPr>
          <p:spPr>
            <a:xfrm>
              <a:off x="1839362" y="3657600"/>
              <a:ext cx="370438" cy="4572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12" idx="0"/>
            </p:cNvCxnSpPr>
            <p:nvPr/>
          </p:nvCxnSpPr>
          <p:spPr>
            <a:xfrm flipH="1">
              <a:off x="2792240" y="3657600"/>
              <a:ext cx="179560" cy="4572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429000" y="3657600"/>
              <a:ext cx="228600" cy="4572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1398760" y="2590800"/>
              <a:ext cx="582440" cy="6096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11" idx="0"/>
            </p:cNvCxnSpPr>
            <p:nvPr/>
          </p:nvCxnSpPr>
          <p:spPr>
            <a:xfrm>
              <a:off x="2438400" y="2590800"/>
              <a:ext cx="762000" cy="6096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grpSp>
      <p:grpSp>
        <p:nvGrpSpPr>
          <p:cNvPr id="92" name="Group 91"/>
          <p:cNvGrpSpPr/>
          <p:nvPr/>
        </p:nvGrpSpPr>
        <p:grpSpPr>
          <a:xfrm>
            <a:off x="6187104" y="2133600"/>
            <a:ext cx="4328497" cy="4246266"/>
            <a:chOff x="4191000" y="2133600"/>
            <a:chExt cx="4328497" cy="4246266"/>
          </a:xfrm>
        </p:grpSpPr>
        <p:sp>
          <p:nvSpPr>
            <p:cNvPr id="37" name="Oval 36"/>
            <p:cNvSpPr/>
            <p:nvPr/>
          </p:nvSpPr>
          <p:spPr>
            <a:xfrm>
              <a:off x="6520004" y="21336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M</a:t>
              </a:r>
            </a:p>
          </p:txBody>
        </p:sp>
        <p:sp>
          <p:nvSpPr>
            <p:cNvPr id="38" name="Oval 37"/>
            <p:cNvSpPr/>
            <p:nvPr/>
          </p:nvSpPr>
          <p:spPr>
            <a:xfrm>
              <a:off x="4960544" y="4107255"/>
              <a:ext cx="457200" cy="4572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E</a:t>
              </a:r>
            </a:p>
          </p:txBody>
        </p:sp>
        <p:sp>
          <p:nvSpPr>
            <p:cNvPr id="39" name="Oval 38"/>
            <p:cNvSpPr/>
            <p:nvPr/>
          </p:nvSpPr>
          <p:spPr>
            <a:xfrm>
              <a:off x="5549397" y="3201909"/>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J</a:t>
              </a:r>
            </a:p>
          </p:txBody>
        </p:sp>
        <p:sp>
          <p:nvSpPr>
            <p:cNvPr id="40" name="Oval 39"/>
            <p:cNvSpPr/>
            <p:nvPr/>
          </p:nvSpPr>
          <p:spPr>
            <a:xfrm>
              <a:off x="4191000" y="5922666"/>
              <a:ext cx="457200" cy="4572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A</a:t>
              </a:r>
            </a:p>
          </p:txBody>
        </p:sp>
        <p:sp>
          <p:nvSpPr>
            <p:cNvPr id="41" name="Oval 40"/>
            <p:cNvSpPr/>
            <p:nvPr/>
          </p:nvSpPr>
          <p:spPr>
            <a:xfrm>
              <a:off x="4572000" y="49547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a:t>
              </a:r>
            </a:p>
          </p:txBody>
        </p:sp>
        <p:sp>
          <p:nvSpPr>
            <p:cNvPr id="42" name="Oval 41"/>
            <p:cNvSpPr/>
            <p:nvPr/>
          </p:nvSpPr>
          <p:spPr>
            <a:xfrm>
              <a:off x="5417744" y="49547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H</a:t>
              </a:r>
            </a:p>
          </p:txBody>
        </p:sp>
        <p:sp>
          <p:nvSpPr>
            <p:cNvPr id="43" name="Oval 42"/>
            <p:cNvSpPr/>
            <p:nvPr/>
          </p:nvSpPr>
          <p:spPr>
            <a:xfrm>
              <a:off x="6159189" y="412329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L</a:t>
              </a:r>
            </a:p>
          </p:txBody>
        </p:sp>
        <p:sp>
          <p:nvSpPr>
            <p:cNvPr id="44" name="Oval 43"/>
            <p:cNvSpPr/>
            <p:nvPr/>
          </p:nvSpPr>
          <p:spPr>
            <a:xfrm>
              <a:off x="7510604" y="3200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R</a:t>
              </a:r>
            </a:p>
          </p:txBody>
        </p:sp>
        <p:sp>
          <p:nvSpPr>
            <p:cNvPr id="45" name="Oval 44"/>
            <p:cNvSpPr/>
            <p:nvPr/>
          </p:nvSpPr>
          <p:spPr>
            <a:xfrm>
              <a:off x="7102444" y="41148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P</a:t>
              </a:r>
            </a:p>
          </p:txBody>
        </p:sp>
        <p:sp>
          <p:nvSpPr>
            <p:cNvPr id="46" name="Oval 45"/>
            <p:cNvSpPr/>
            <p:nvPr/>
          </p:nvSpPr>
          <p:spPr>
            <a:xfrm>
              <a:off x="7672249" y="4954700"/>
              <a:ext cx="457200" cy="4572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S</a:t>
              </a:r>
            </a:p>
          </p:txBody>
        </p:sp>
        <p:sp>
          <p:nvSpPr>
            <p:cNvPr id="47" name="Oval 46"/>
            <p:cNvSpPr/>
            <p:nvPr/>
          </p:nvSpPr>
          <p:spPr>
            <a:xfrm>
              <a:off x="8062297" y="4107255"/>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X</a:t>
              </a:r>
            </a:p>
          </p:txBody>
        </p:sp>
        <p:cxnSp>
          <p:nvCxnSpPr>
            <p:cNvPr id="48" name="Straight Connector 47"/>
            <p:cNvCxnSpPr>
              <a:stCxn id="39" idx="3"/>
              <a:endCxn id="38" idx="0"/>
            </p:cNvCxnSpPr>
            <p:nvPr/>
          </p:nvCxnSpPr>
          <p:spPr>
            <a:xfrm flipH="1">
              <a:off x="5189144" y="3592154"/>
              <a:ext cx="427208" cy="515101"/>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8" idx="5"/>
              <a:endCxn id="42" idx="0"/>
            </p:cNvCxnSpPr>
            <p:nvPr/>
          </p:nvCxnSpPr>
          <p:spPr>
            <a:xfrm>
              <a:off x="5350789" y="4497500"/>
              <a:ext cx="295555" cy="4572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39" idx="5"/>
              <a:endCxn id="43" idx="0"/>
            </p:cNvCxnSpPr>
            <p:nvPr/>
          </p:nvCxnSpPr>
          <p:spPr>
            <a:xfrm>
              <a:off x="5939642" y="3592154"/>
              <a:ext cx="448147" cy="531136"/>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44" idx="3"/>
            </p:cNvCxnSpPr>
            <p:nvPr/>
          </p:nvCxnSpPr>
          <p:spPr>
            <a:xfrm flipH="1">
              <a:off x="7331044" y="3590645"/>
              <a:ext cx="246515" cy="524155"/>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44" idx="5"/>
              <a:endCxn id="47" idx="0"/>
            </p:cNvCxnSpPr>
            <p:nvPr/>
          </p:nvCxnSpPr>
          <p:spPr>
            <a:xfrm>
              <a:off x="7900849" y="3590645"/>
              <a:ext cx="390048" cy="51661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37" idx="3"/>
              <a:endCxn id="39" idx="7"/>
            </p:cNvCxnSpPr>
            <p:nvPr/>
          </p:nvCxnSpPr>
          <p:spPr>
            <a:xfrm flipH="1">
              <a:off x="5939642" y="2523845"/>
              <a:ext cx="647317" cy="745019"/>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37" idx="5"/>
              <a:endCxn id="44" idx="1"/>
            </p:cNvCxnSpPr>
            <p:nvPr/>
          </p:nvCxnSpPr>
          <p:spPr>
            <a:xfrm>
              <a:off x="6910249" y="2523845"/>
              <a:ext cx="667310" cy="74351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38" idx="3"/>
              <a:endCxn id="41" idx="0"/>
            </p:cNvCxnSpPr>
            <p:nvPr/>
          </p:nvCxnSpPr>
          <p:spPr>
            <a:xfrm flipH="1">
              <a:off x="4800600" y="4497500"/>
              <a:ext cx="226899" cy="4572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41" idx="3"/>
              <a:endCxn id="40" idx="0"/>
            </p:cNvCxnSpPr>
            <p:nvPr/>
          </p:nvCxnSpPr>
          <p:spPr>
            <a:xfrm flipH="1">
              <a:off x="4419600" y="5344945"/>
              <a:ext cx="219355" cy="577721"/>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47" idx="3"/>
              <a:endCxn id="46" idx="0"/>
            </p:cNvCxnSpPr>
            <p:nvPr/>
          </p:nvCxnSpPr>
          <p:spPr>
            <a:xfrm flipH="1">
              <a:off x="7900849" y="4497500"/>
              <a:ext cx="228403" cy="457200"/>
            </a:xfrm>
            <a:prstGeom prst="line">
              <a:avLst/>
            </a:prstGeom>
            <a:ln>
              <a:tailEnd type="triangle" w="lg" len="lg"/>
            </a:ln>
          </p:spPr>
          <p:style>
            <a:lnRef idx="1">
              <a:schemeClr val="accent1"/>
            </a:lnRef>
            <a:fillRef idx="0">
              <a:schemeClr val="accent1"/>
            </a:fillRef>
            <a:effectRef idx="0">
              <a:schemeClr val="accent1"/>
            </a:effectRef>
            <a:fontRef idx="minor">
              <a:schemeClr val="tx1"/>
            </a:fontRef>
          </p:style>
        </p:cxnSp>
      </p:grpSp>
      <p:sp>
        <p:nvSpPr>
          <p:cNvPr id="93" name="Right Arrow 92"/>
          <p:cNvSpPr/>
          <p:nvPr/>
        </p:nvSpPr>
        <p:spPr>
          <a:xfrm>
            <a:off x="5715000" y="3429000"/>
            <a:ext cx="810380" cy="53340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098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the tree</a:t>
            </a:r>
          </a:p>
        </p:txBody>
      </p:sp>
      <p:sp>
        <p:nvSpPr>
          <p:cNvPr id="3" name="Content Placeholder 2"/>
          <p:cNvSpPr>
            <a:spLocks noGrp="1"/>
          </p:cNvSpPr>
          <p:nvPr>
            <p:ph idx="1"/>
          </p:nvPr>
        </p:nvSpPr>
        <p:spPr/>
        <p:txBody>
          <a:bodyPr>
            <a:normAutofit fontScale="85000" lnSpcReduction="20000"/>
          </a:bodyPr>
          <a:lstStyle/>
          <a:p>
            <a:r>
              <a:rPr lang="en-US" dirty="0"/>
              <a:t>We can do an insertion with a red-black tree using a series of rotations and recolors</a:t>
            </a:r>
          </a:p>
          <a:p>
            <a:r>
              <a:rPr lang="en-US" dirty="0"/>
              <a:t>We do a regular BST insert</a:t>
            </a:r>
          </a:p>
          <a:p>
            <a:r>
              <a:rPr lang="en-US" dirty="0"/>
              <a:t>Then, we work back up the tree as the recursion unwinds</a:t>
            </a:r>
          </a:p>
          <a:p>
            <a:pPr lvl="1"/>
            <a:r>
              <a:rPr lang="en-US" dirty="0"/>
              <a:t>If the right child </a:t>
            </a:r>
            <a:r>
              <a:rPr lang="en-US"/>
              <a:t>is red, </a:t>
            </a:r>
            <a:r>
              <a:rPr lang="en-US" dirty="0"/>
              <a:t>we rotate the current node left</a:t>
            </a:r>
          </a:p>
          <a:p>
            <a:pPr lvl="1"/>
            <a:r>
              <a:rPr lang="en-US" dirty="0"/>
              <a:t>If the left child is red and the left child of the left child is red, we rotate the current node right</a:t>
            </a:r>
          </a:p>
          <a:p>
            <a:pPr lvl="1"/>
            <a:r>
              <a:rPr lang="en-US" dirty="0"/>
              <a:t>If both children are red, we recolor them black and the current node red</a:t>
            </a:r>
          </a:p>
          <a:p>
            <a:r>
              <a:rPr lang="en-US" b="1" dirty="0"/>
              <a:t>You have to do all these checks, in order!</a:t>
            </a:r>
          </a:p>
          <a:p>
            <a:pPr lvl="1"/>
            <a:r>
              <a:rPr lang="en-US" dirty="0"/>
              <a:t>Multiple rotations can happen</a:t>
            </a:r>
          </a:p>
          <a:p>
            <a:r>
              <a:rPr lang="en-US" dirty="0"/>
              <a:t>It doesn't make sense to have a red root, so we always color the root black after the insert</a:t>
            </a:r>
          </a:p>
        </p:txBody>
      </p:sp>
    </p:spTree>
    <p:extLst>
      <p:ext uri="{BB962C8B-B14F-4D97-AF65-F5344CB8AC3E}">
        <p14:creationId xmlns:p14="http://schemas.microsoft.com/office/powerpoint/2010/main" val="17569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Left rotation</a:t>
            </a:r>
          </a:p>
        </p:txBody>
      </p:sp>
      <p:sp>
        <p:nvSpPr>
          <p:cNvPr id="46" name="Right Arrow 45"/>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0" name="TextBox 49"/>
          <p:cNvSpPr txBox="1"/>
          <p:nvPr/>
        </p:nvSpPr>
        <p:spPr>
          <a:xfrm>
            <a:off x="3591791" y="5613039"/>
            <a:ext cx="5008418" cy="1077218"/>
          </a:xfrm>
          <a:prstGeom prst="rect">
            <a:avLst/>
          </a:prstGeom>
          <a:noFill/>
        </p:spPr>
        <p:txBody>
          <a:bodyPr wrap="square" rtlCol="0">
            <a:spAutoFit/>
          </a:bodyPr>
          <a:lstStyle/>
          <a:p>
            <a:pPr algn="ctr"/>
            <a:r>
              <a:rPr lang="en-US" sz="3200" dirty="0"/>
              <a:t>We perform a left rotation when the right child is red</a:t>
            </a:r>
          </a:p>
        </p:txBody>
      </p:sp>
      <p:grpSp>
        <p:nvGrpSpPr>
          <p:cNvPr id="12" name="Group 11"/>
          <p:cNvGrpSpPr/>
          <p:nvPr/>
        </p:nvGrpSpPr>
        <p:grpSpPr>
          <a:xfrm>
            <a:off x="1925782" y="1914300"/>
            <a:ext cx="4170218" cy="3343501"/>
            <a:chOff x="401782" y="1914299"/>
            <a:chExt cx="4170218" cy="3343501"/>
          </a:xfrm>
        </p:grpSpPr>
        <p:cxnSp>
          <p:nvCxnSpPr>
            <p:cNvPr id="5" name="Straight Arrow Connector 4"/>
            <p:cNvCxnSpPr>
              <a:stCxn id="15" idx="5"/>
              <a:endCxn id="10" idx="1"/>
            </p:cNvCxnSpPr>
            <p:nvPr/>
          </p:nvCxnSpPr>
          <p:spPr>
            <a:xfrm rot="16200000" flipH="1">
              <a:off x="1555606" y="2892568"/>
              <a:ext cx="719570" cy="6433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133600" y="3470563"/>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15" name="Oval 14"/>
            <p:cNvSpPr/>
            <p:nvPr/>
          </p:nvSpPr>
          <p:spPr>
            <a:xfrm>
              <a:off x="990599" y="2251363"/>
              <a:ext cx="706582" cy="7065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X</a:t>
              </a:r>
            </a:p>
          </p:txBody>
        </p:sp>
        <p:sp>
          <p:nvSpPr>
            <p:cNvPr id="26" name="Right Triangle 25"/>
            <p:cNvSpPr/>
            <p:nvPr/>
          </p:nvSpPr>
          <p:spPr>
            <a:xfrm flipH="1">
              <a:off x="1524000" y="4080163"/>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27" name="Right Triangle 26"/>
            <p:cNvSpPr/>
            <p:nvPr/>
          </p:nvSpPr>
          <p:spPr>
            <a:xfrm flipH="1">
              <a:off x="401782" y="2840182"/>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28" name="Right Triangle 27"/>
            <p:cNvSpPr/>
            <p:nvPr/>
          </p:nvSpPr>
          <p:spPr>
            <a:xfrm>
              <a:off x="2840182" y="40801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sp>
          <p:nvSpPr>
            <p:cNvPr id="7" name="TextBox 6"/>
            <p:cNvSpPr txBox="1"/>
            <p:nvPr/>
          </p:nvSpPr>
          <p:spPr>
            <a:xfrm>
              <a:off x="1920802" y="1914299"/>
              <a:ext cx="2651198" cy="369332"/>
            </a:xfrm>
            <a:prstGeom prst="rect">
              <a:avLst/>
            </a:prstGeom>
            <a:noFill/>
          </p:spPr>
          <p:txBody>
            <a:bodyPr wrap="square" rtlCol="0">
              <a:spAutoFit/>
            </a:bodyPr>
            <a:lstStyle/>
            <a:p>
              <a:r>
                <a:rPr lang="en-US" dirty="0"/>
                <a:t>Current</a:t>
              </a:r>
            </a:p>
          </p:txBody>
        </p:sp>
        <p:cxnSp>
          <p:nvCxnSpPr>
            <p:cNvPr id="30" name="Straight Arrow Connector 29"/>
            <p:cNvCxnSpPr/>
            <p:nvPr/>
          </p:nvCxnSpPr>
          <p:spPr>
            <a:xfrm flipH="1">
              <a:off x="1794055" y="2283631"/>
              <a:ext cx="401675" cy="17686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6868828" y="1914299"/>
            <a:ext cx="3265772" cy="3343500"/>
            <a:chOff x="335536" y="1729633"/>
            <a:chExt cx="3265772" cy="3343500"/>
          </a:xfrm>
        </p:grpSpPr>
        <p:cxnSp>
          <p:nvCxnSpPr>
            <p:cNvPr id="41" name="Straight Arrow Connector 40"/>
            <p:cNvCxnSpPr>
              <a:stCxn id="42" idx="3"/>
              <a:endCxn id="43" idx="7"/>
            </p:cNvCxnSpPr>
            <p:nvPr/>
          </p:nvCxnSpPr>
          <p:spPr>
            <a:xfrm flipH="1">
              <a:off x="1469443" y="2669802"/>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2091379" y="2066697"/>
              <a:ext cx="706582" cy="7065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Y</a:t>
              </a:r>
            </a:p>
          </p:txBody>
        </p:sp>
        <p:sp>
          <p:nvSpPr>
            <p:cNvPr id="43" name="Oval 42"/>
            <p:cNvSpPr/>
            <p:nvPr/>
          </p:nvSpPr>
          <p:spPr>
            <a:xfrm>
              <a:off x="866338" y="3285897"/>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44" name="Right Triangle 43"/>
            <p:cNvSpPr/>
            <p:nvPr/>
          </p:nvSpPr>
          <p:spPr>
            <a:xfrm>
              <a:off x="1524000" y="3895497"/>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45" name="Right Triangle 44"/>
            <p:cNvSpPr/>
            <p:nvPr/>
          </p:nvSpPr>
          <p:spPr>
            <a:xfrm flipH="1">
              <a:off x="335536" y="3895497"/>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47" name="Right Triangle 46"/>
            <p:cNvSpPr/>
            <p:nvPr/>
          </p:nvSpPr>
          <p:spPr>
            <a:xfrm>
              <a:off x="2725008" y="2655516"/>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sp>
          <p:nvSpPr>
            <p:cNvPr id="48" name="TextBox 47"/>
            <p:cNvSpPr txBox="1"/>
            <p:nvPr/>
          </p:nvSpPr>
          <p:spPr>
            <a:xfrm>
              <a:off x="950110" y="1729633"/>
              <a:ext cx="2651198" cy="369332"/>
            </a:xfrm>
            <a:prstGeom prst="rect">
              <a:avLst/>
            </a:prstGeom>
            <a:noFill/>
          </p:spPr>
          <p:txBody>
            <a:bodyPr wrap="square" rtlCol="0">
              <a:spAutoFit/>
            </a:bodyPr>
            <a:lstStyle/>
            <a:p>
              <a:r>
                <a:rPr lang="en-US" dirty="0"/>
                <a:t>Current</a:t>
              </a:r>
            </a:p>
          </p:txBody>
        </p:sp>
        <p:cxnSp>
          <p:nvCxnSpPr>
            <p:cNvPr id="49" name="Straight Arrow Connector 48"/>
            <p:cNvCxnSpPr/>
            <p:nvPr/>
          </p:nvCxnSpPr>
          <p:spPr>
            <a:xfrm>
              <a:off x="1577988" y="2098965"/>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1941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 rotation</a:t>
            </a:r>
          </a:p>
        </p:txBody>
      </p:sp>
      <p:sp>
        <p:nvSpPr>
          <p:cNvPr id="46" name="Right Arrow 45"/>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0" name="TextBox 49"/>
          <p:cNvSpPr txBox="1"/>
          <p:nvPr/>
        </p:nvSpPr>
        <p:spPr>
          <a:xfrm>
            <a:off x="2843646" y="5597015"/>
            <a:ext cx="6504709" cy="1077218"/>
          </a:xfrm>
          <a:prstGeom prst="rect">
            <a:avLst/>
          </a:prstGeom>
          <a:noFill/>
        </p:spPr>
        <p:txBody>
          <a:bodyPr wrap="square" rtlCol="0">
            <a:spAutoFit/>
          </a:bodyPr>
          <a:lstStyle/>
          <a:p>
            <a:pPr algn="ctr"/>
            <a:r>
              <a:rPr lang="en-US" sz="3200" dirty="0"/>
              <a:t>We perform a right rotation when the left child is red and its left child is red</a:t>
            </a:r>
          </a:p>
        </p:txBody>
      </p:sp>
      <p:grpSp>
        <p:nvGrpSpPr>
          <p:cNvPr id="9" name="Group 8"/>
          <p:cNvGrpSpPr/>
          <p:nvPr/>
        </p:nvGrpSpPr>
        <p:grpSpPr>
          <a:xfrm>
            <a:off x="1861504" y="1640212"/>
            <a:ext cx="3701097" cy="3769989"/>
            <a:chOff x="32702" y="1600200"/>
            <a:chExt cx="3701097" cy="3769989"/>
          </a:xfrm>
        </p:grpSpPr>
        <p:cxnSp>
          <p:nvCxnSpPr>
            <p:cNvPr id="41" name="Straight Arrow Connector 40"/>
            <p:cNvCxnSpPr>
              <a:stCxn id="42" idx="3"/>
              <a:endCxn id="43" idx="7"/>
            </p:cNvCxnSpPr>
            <p:nvPr/>
          </p:nvCxnSpPr>
          <p:spPr>
            <a:xfrm flipH="1">
              <a:off x="1956124" y="2384168"/>
              <a:ext cx="604892" cy="60002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2474731" y="1881264"/>
              <a:ext cx="589190" cy="58919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Z</a:t>
              </a:r>
            </a:p>
          </p:txBody>
        </p:sp>
        <p:sp>
          <p:nvSpPr>
            <p:cNvPr id="43" name="Oval 42"/>
            <p:cNvSpPr/>
            <p:nvPr/>
          </p:nvSpPr>
          <p:spPr>
            <a:xfrm>
              <a:off x="1453220" y="2897904"/>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44" name="Right Triangle 43"/>
            <p:cNvSpPr/>
            <p:nvPr/>
          </p:nvSpPr>
          <p:spPr>
            <a:xfrm>
              <a:off x="1072830" y="4385980"/>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45" name="Right Triangle 44"/>
            <p:cNvSpPr/>
            <p:nvPr/>
          </p:nvSpPr>
          <p:spPr>
            <a:xfrm flipH="1">
              <a:off x="32702" y="4388207"/>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47" name="Right Triangle 46"/>
            <p:cNvSpPr/>
            <p:nvPr/>
          </p:nvSpPr>
          <p:spPr>
            <a:xfrm>
              <a:off x="3003088" y="2372256"/>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48" name="TextBox 47"/>
            <p:cNvSpPr txBox="1"/>
            <p:nvPr/>
          </p:nvSpPr>
          <p:spPr>
            <a:xfrm>
              <a:off x="1523074" y="1600200"/>
              <a:ext cx="2210725" cy="369332"/>
            </a:xfrm>
            <a:prstGeom prst="rect">
              <a:avLst/>
            </a:prstGeom>
            <a:noFill/>
          </p:spPr>
          <p:txBody>
            <a:bodyPr wrap="square" rtlCol="0">
              <a:spAutoFit/>
            </a:bodyPr>
            <a:lstStyle/>
            <a:p>
              <a:r>
                <a:rPr lang="en-US" dirty="0"/>
                <a:t>Current</a:t>
              </a:r>
            </a:p>
          </p:txBody>
        </p:sp>
        <p:cxnSp>
          <p:nvCxnSpPr>
            <p:cNvPr id="49" name="Straight Arrow Connector 48"/>
            <p:cNvCxnSpPr/>
            <p:nvPr/>
          </p:nvCxnSpPr>
          <p:spPr>
            <a:xfrm>
              <a:off x="2046636" y="1908171"/>
              <a:ext cx="303800" cy="15188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24" idx="7"/>
            </p:cNvCxnSpPr>
            <p:nvPr/>
          </p:nvCxnSpPr>
          <p:spPr>
            <a:xfrm flipH="1">
              <a:off x="1035645" y="3369257"/>
              <a:ext cx="484862" cy="55150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532740" y="3834476"/>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29" name="Right Triangle 28"/>
            <p:cNvSpPr/>
            <p:nvPr/>
          </p:nvSpPr>
          <p:spPr>
            <a:xfrm>
              <a:off x="1974484" y="3397899"/>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grpSp>
        <p:nvGrpSpPr>
          <p:cNvPr id="32" name="Group 31"/>
          <p:cNvGrpSpPr/>
          <p:nvPr/>
        </p:nvGrpSpPr>
        <p:grpSpPr>
          <a:xfrm>
            <a:off x="6781801" y="1640212"/>
            <a:ext cx="3653823" cy="2992883"/>
            <a:chOff x="32702" y="1600200"/>
            <a:chExt cx="3653823" cy="2992883"/>
          </a:xfrm>
        </p:grpSpPr>
        <p:cxnSp>
          <p:nvCxnSpPr>
            <p:cNvPr id="33" name="Straight Arrow Connector 32"/>
            <p:cNvCxnSpPr>
              <a:stCxn id="35" idx="5"/>
              <a:endCxn id="34" idx="1"/>
            </p:cNvCxnSpPr>
            <p:nvPr/>
          </p:nvCxnSpPr>
          <p:spPr>
            <a:xfrm>
              <a:off x="2090381" y="2596494"/>
              <a:ext cx="649471" cy="51170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2653567" y="3021911"/>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Z</a:t>
              </a:r>
            </a:p>
          </p:txBody>
        </p:sp>
        <p:sp>
          <p:nvSpPr>
            <p:cNvPr id="35" name="Oval 34"/>
            <p:cNvSpPr/>
            <p:nvPr/>
          </p:nvSpPr>
          <p:spPr>
            <a:xfrm>
              <a:off x="1587476" y="2093589"/>
              <a:ext cx="589190" cy="58919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Y</a:t>
              </a:r>
            </a:p>
          </p:txBody>
        </p:sp>
        <p:sp>
          <p:nvSpPr>
            <p:cNvPr id="36" name="Right Triangle 35"/>
            <p:cNvSpPr/>
            <p:nvPr/>
          </p:nvSpPr>
          <p:spPr>
            <a:xfrm>
              <a:off x="1072830" y="3608874"/>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37" name="Right Triangle 36"/>
            <p:cNvSpPr/>
            <p:nvPr/>
          </p:nvSpPr>
          <p:spPr>
            <a:xfrm flipH="1">
              <a:off x="32702"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38" name="Right Triangle 37"/>
            <p:cNvSpPr/>
            <p:nvPr/>
          </p:nvSpPr>
          <p:spPr>
            <a:xfrm>
              <a:off x="3146435"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39" name="TextBox 38"/>
            <p:cNvSpPr txBox="1"/>
            <p:nvPr/>
          </p:nvSpPr>
          <p:spPr>
            <a:xfrm>
              <a:off x="761074" y="1600200"/>
              <a:ext cx="2210725" cy="369332"/>
            </a:xfrm>
            <a:prstGeom prst="rect">
              <a:avLst/>
            </a:prstGeom>
            <a:noFill/>
          </p:spPr>
          <p:txBody>
            <a:bodyPr wrap="square" rtlCol="0">
              <a:spAutoFit/>
            </a:bodyPr>
            <a:lstStyle/>
            <a:p>
              <a:r>
                <a:rPr lang="en-US" dirty="0"/>
                <a:t>Current</a:t>
              </a:r>
            </a:p>
          </p:txBody>
        </p:sp>
        <p:cxnSp>
          <p:nvCxnSpPr>
            <p:cNvPr id="40" name="Straight Arrow Connector 39"/>
            <p:cNvCxnSpPr/>
            <p:nvPr/>
          </p:nvCxnSpPr>
          <p:spPr>
            <a:xfrm>
              <a:off x="1284636" y="1908171"/>
              <a:ext cx="303800" cy="15188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35" idx="3"/>
              <a:endCxn id="52" idx="7"/>
            </p:cNvCxnSpPr>
            <p:nvPr/>
          </p:nvCxnSpPr>
          <p:spPr>
            <a:xfrm flipH="1">
              <a:off x="1035645" y="2596494"/>
              <a:ext cx="638116" cy="54716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532740" y="3057370"/>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53" name="Right Triangle 52"/>
            <p:cNvSpPr/>
            <p:nvPr/>
          </p:nvSpPr>
          <p:spPr>
            <a:xfrm flipH="1">
              <a:off x="2209799"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spTree>
    <p:extLst>
      <p:ext uri="{BB962C8B-B14F-4D97-AF65-F5344CB8AC3E}">
        <p14:creationId xmlns:p14="http://schemas.microsoft.com/office/powerpoint/2010/main" val="107107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Recolor</a:t>
            </a:r>
          </a:p>
        </p:txBody>
      </p:sp>
      <p:sp>
        <p:nvSpPr>
          <p:cNvPr id="13" name="TextBox 12"/>
          <p:cNvSpPr txBox="1"/>
          <p:nvPr/>
        </p:nvSpPr>
        <p:spPr>
          <a:xfrm>
            <a:off x="2524992" y="5613039"/>
            <a:ext cx="7304809" cy="1077218"/>
          </a:xfrm>
          <a:prstGeom prst="rect">
            <a:avLst/>
          </a:prstGeom>
          <a:noFill/>
        </p:spPr>
        <p:txBody>
          <a:bodyPr wrap="square" rtlCol="0">
            <a:spAutoFit/>
          </a:bodyPr>
          <a:lstStyle/>
          <a:p>
            <a:pPr algn="ctr"/>
            <a:r>
              <a:rPr lang="en-US" sz="3200" dirty="0"/>
              <a:t>We recolor both children and the current node when both children are red</a:t>
            </a:r>
          </a:p>
        </p:txBody>
      </p:sp>
      <p:grpSp>
        <p:nvGrpSpPr>
          <p:cNvPr id="19" name="Group 18"/>
          <p:cNvGrpSpPr/>
          <p:nvPr/>
        </p:nvGrpSpPr>
        <p:grpSpPr>
          <a:xfrm>
            <a:off x="1625450" y="1905000"/>
            <a:ext cx="4165751" cy="3343500"/>
            <a:chOff x="468028" y="1905000"/>
            <a:chExt cx="4165751" cy="3343500"/>
          </a:xfrm>
        </p:grpSpPr>
        <p:cxnSp>
          <p:nvCxnSpPr>
            <p:cNvPr id="5" name="Straight Arrow Connector 4"/>
            <p:cNvCxnSpPr>
              <a:stCxn id="6" idx="3"/>
              <a:endCxn id="7" idx="7"/>
            </p:cNvCxnSpPr>
            <p:nvPr/>
          </p:nvCxnSpPr>
          <p:spPr>
            <a:xfrm flipH="1">
              <a:off x="1601935" y="2845169"/>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2223871" y="22420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Y</a:t>
              </a:r>
            </a:p>
          </p:txBody>
        </p:sp>
        <p:sp>
          <p:nvSpPr>
            <p:cNvPr id="7" name="Oval 6"/>
            <p:cNvSpPr/>
            <p:nvPr/>
          </p:nvSpPr>
          <p:spPr>
            <a:xfrm>
              <a:off x="998830" y="34612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8" name="Right Triangle 7"/>
            <p:cNvSpPr/>
            <p:nvPr/>
          </p:nvSpPr>
          <p:spPr>
            <a:xfrm>
              <a:off x="1656492"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9" name="Right Triangle 8"/>
            <p:cNvSpPr/>
            <p:nvPr/>
          </p:nvSpPr>
          <p:spPr>
            <a:xfrm flipH="1">
              <a:off x="468028"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10" name="Right Triangle 9"/>
            <p:cNvSpPr/>
            <p:nvPr/>
          </p:nvSpPr>
          <p:spPr>
            <a:xfrm>
              <a:off x="3986079"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11" name="TextBox 10"/>
            <p:cNvSpPr txBox="1"/>
            <p:nvPr/>
          </p:nvSpPr>
          <p:spPr>
            <a:xfrm>
              <a:off x="1082602" y="1905000"/>
              <a:ext cx="2651198" cy="369332"/>
            </a:xfrm>
            <a:prstGeom prst="rect">
              <a:avLst/>
            </a:prstGeom>
            <a:noFill/>
          </p:spPr>
          <p:txBody>
            <a:bodyPr wrap="square" rtlCol="0">
              <a:spAutoFit/>
            </a:bodyPr>
            <a:lstStyle/>
            <a:p>
              <a:r>
                <a:rPr lang="en-US" dirty="0"/>
                <a:t>Current</a:t>
              </a:r>
            </a:p>
          </p:txBody>
        </p:sp>
        <p:cxnSp>
          <p:nvCxnSpPr>
            <p:cNvPr id="12" name="Straight Arrow Connector 11"/>
            <p:cNvCxnSpPr/>
            <p:nvPr/>
          </p:nvCxnSpPr>
          <p:spPr>
            <a:xfrm>
              <a:off x="1710480" y="2274332"/>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5"/>
              <a:endCxn id="15" idx="1"/>
            </p:cNvCxnSpPr>
            <p:nvPr/>
          </p:nvCxnSpPr>
          <p:spPr>
            <a:xfrm>
              <a:off x="2826976" y="2845169"/>
              <a:ext cx="629301"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352800" y="34612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Z</a:t>
              </a:r>
            </a:p>
          </p:txBody>
        </p:sp>
        <p:sp>
          <p:nvSpPr>
            <p:cNvPr id="18" name="Right Triangle 17"/>
            <p:cNvSpPr/>
            <p:nvPr/>
          </p:nvSpPr>
          <p:spPr>
            <a:xfrm flipH="1">
              <a:off x="2797615"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grpSp>
        <p:nvGrpSpPr>
          <p:cNvPr id="20" name="Group 19"/>
          <p:cNvGrpSpPr/>
          <p:nvPr/>
        </p:nvGrpSpPr>
        <p:grpSpPr>
          <a:xfrm>
            <a:off x="6426050" y="1905000"/>
            <a:ext cx="4165751" cy="3343500"/>
            <a:chOff x="468028" y="1905000"/>
            <a:chExt cx="4165751" cy="3343500"/>
          </a:xfrm>
        </p:grpSpPr>
        <p:cxnSp>
          <p:nvCxnSpPr>
            <p:cNvPr id="21" name="Straight Arrow Connector 20"/>
            <p:cNvCxnSpPr>
              <a:stCxn id="22" idx="3"/>
              <a:endCxn id="23" idx="7"/>
            </p:cNvCxnSpPr>
            <p:nvPr/>
          </p:nvCxnSpPr>
          <p:spPr>
            <a:xfrm flipH="1">
              <a:off x="1601935" y="2845169"/>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2223871" y="22420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23" name="Oval 22"/>
            <p:cNvSpPr/>
            <p:nvPr/>
          </p:nvSpPr>
          <p:spPr>
            <a:xfrm>
              <a:off x="998830" y="34612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X</a:t>
              </a:r>
            </a:p>
          </p:txBody>
        </p:sp>
        <p:sp>
          <p:nvSpPr>
            <p:cNvPr id="24" name="Right Triangle 23"/>
            <p:cNvSpPr/>
            <p:nvPr/>
          </p:nvSpPr>
          <p:spPr>
            <a:xfrm>
              <a:off x="1656492"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25" name="Right Triangle 24"/>
            <p:cNvSpPr/>
            <p:nvPr/>
          </p:nvSpPr>
          <p:spPr>
            <a:xfrm flipH="1">
              <a:off x="468028"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26" name="Right Triangle 25"/>
            <p:cNvSpPr/>
            <p:nvPr/>
          </p:nvSpPr>
          <p:spPr>
            <a:xfrm>
              <a:off x="3986079"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27" name="TextBox 26"/>
            <p:cNvSpPr txBox="1"/>
            <p:nvPr/>
          </p:nvSpPr>
          <p:spPr>
            <a:xfrm>
              <a:off x="1082602" y="1905000"/>
              <a:ext cx="2651198" cy="369332"/>
            </a:xfrm>
            <a:prstGeom prst="rect">
              <a:avLst/>
            </a:prstGeom>
            <a:noFill/>
          </p:spPr>
          <p:txBody>
            <a:bodyPr wrap="square" rtlCol="0">
              <a:spAutoFit/>
            </a:bodyPr>
            <a:lstStyle/>
            <a:p>
              <a:r>
                <a:rPr lang="en-US" dirty="0"/>
                <a:t>Current</a:t>
              </a:r>
            </a:p>
          </p:txBody>
        </p:sp>
        <p:cxnSp>
          <p:nvCxnSpPr>
            <p:cNvPr id="28" name="Straight Arrow Connector 27"/>
            <p:cNvCxnSpPr/>
            <p:nvPr/>
          </p:nvCxnSpPr>
          <p:spPr>
            <a:xfrm>
              <a:off x="1710480" y="2274332"/>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2" idx="5"/>
              <a:endCxn id="30" idx="1"/>
            </p:cNvCxnSpPr>
            <p:nvPr/>
          </p:nvCxnSpPr>
          <p:spPr>
            <a:xfrm>
              <a:off x="2826976" y="2845169"/>
              <a:ext cx="629301"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3352800" y="34612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Z</a:t>
              </a:r>
            </a:p>
          </p:txBody>
        </p:sp>
        <p:sp>
          <p:nvSpPr>
            <p:cNvPr id="31" name="Right Triangle 30"/>
            <p:cNvSpPr/>
            <p:nvPr/>
          </p:nvSpPr>
          <p:spPr>
            <a:xfrm flipH="1">
              <a:off x="2797615"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sp>
        <p:nvSpPr>
          <p:cNvPr id="32" name="Right Arrow 31"/>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937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Red-black tree practice</a:t>
            </a:r>
          </a:p>
        </p:txBody>
      </p:sp>
      <p:sp>
        <p:nvSpPr>
          <p:cNvPr id="3" name="Content Placeholder 2"/>
          <p:cNvSpPr>
            <a:spLocks noGrp="1"/>
          </p:cNvSpPr>
          <p:nvPr>
            <p:ph idx="1"/>
          </p:nvPr>
        </p:nvSpPr>
        <p:spPr/>
        <p:txBody>
          <a:bodyPr>
            <a:normAutofit fontScale="85000" lnSpcReduction="20000"/>
          </a:bodyPr>
          <a:lstStyle/>
          <a:p>
            <a:r>
              <a:rPr lang="en-US" dirty="0"/>
              <a:t>Add the following keys to a red-black tree:</a:t>
            </a:r>
          </a:p>
          <a:p>
            <a:pPr lvl="1"/>
            <a:r>
              <a:rPr lang="en-US" dirty="0"/>
              <a:t>62</a:t>
            </a:r>
          </a:p>
          <a:p>
            <a:pPr lvl="1"/>
            <a:r>
              <a:rPr lang="en-US" dirty="0"/>
              <a:t>11</a:t>
            </a:r>
          </a:p>
          <a:p>
            <a:pPr lvl="1"/>
            <a:r>
              <a:rPr lang="en-US" dirty="0"/>
              <a:t>32</a:t>
            </a:r>
          </a:p>
          <a:p>
            <a:pPr lvl="1"/>
            <a:r>
              <a:rPr lang="en-US" dirty="0"/>
              <a:t>7</a:t>
            </a:r>
          </a:p>
          <a:p>
            <a:pPr lvl="1"/>
            <a:r>
              <a:rPr lang="en-US" dirty="0"/>
              <a:t>45</a:t>
            </a:r>
          </a:p>
          <a:p>
            <a:pPr lvl="1"/>
            <a:r>
              <a:rPr lang="en-US" dirty="0"/>
              <a:t>24</a:t>
            </a:r>
          </a:p>
          <a:p>
            <a:pPr lvl="1"/>
            <a:r>
              <a:rPr lang="en-US" dirty="0"/>
              <a:t>88</a:t>
            </a:r>
          </a:p>
          <a:p>
            <a:pPr lvl="1"/>
            <a:r>
              <a:rPr lang="en-US" dirty="0"/>
              <a:t>25</a:t>
            </a:r>
          </a:p>
          <a:p>
            <a:pPr lvl="1"/>
            <a:r>
              <a:rPr lang="en-US" dirty="0"/>
              <a:t>28</a:t>
            </a:r>
          </a:p>
          <a:p>
            <a:pPr lvl="1"/>
            <a:r>
              <a:rPr lang="en-US" dirty="0"/>
              <a:t>90</a:t>
            </a:r>
          </a:p>
          <a:p>
            <a:r>
              <a:rPr lang="en-US" dirty="0"/>
              <a:t>Hint: Add to a 2-3 tree, then convert to red-black</a:t>
            </a:r>
          </a:p>
          <a:p>
            <a:pPr lvl="1"/>
            <a:endParaRPr lang="en-US" dirty="0"/>
          </a:p>
        </p:txBody>
      </p:sp>
    </p:spTree>
    <p:extLst>
      <p:ext uri="{BB962C8B-B14F-4D97-AF65-F5344CB8AC3E}">
        <p14:creationId xmlns:p14="http://schemas.microsoft.com/office/powerpoint/2010/main" val="2593654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red-black trees</a:t>
            </a:r>
          </a:p>
        </p:txBody>
      </p:sp>
      <p:sp>
        <p:nvSpPr>
          <p:cNvPr id="3" name="Content Placeholder 2"/>
          <p:cNvSpPr>
            <a:spLocks noGrp="1"/>
          </p:cNvSpPr>
          <p:nvPr>
            <p:ph idx="1"/>
          </p:nvPr>
        </p:nvSpPr>
        <p:spPr/>
        <p:txBody>
          <a:bodyPr/>
          <a:lstStyle/>
          <a:p>
            <a:r>
              <a:rPr lang="en-US" dirty="0"/>
              <a:t>The height of a red-black tree is no more than 2 log </a:t>
            </a:r>
            <a:r>
              <a:rPr lang="en-US" b="1" i="1" dirty="0"/>
              <a:t>n</a:t>
            </a:r>
          </a:p>
          <a:p>
            <a:r>
              <a:rPr lang="en-US" dirty="0"/>
              <a:t>Find is </a:t>
            </a:r>
            <a:r>
              <a:rPr lang="el-GR" dirty="0"/>
              <a:t>Θ</a:t>
            </a:r>
            <a:r>
              <a:rPr lang="en-US" dirty="0"/>
              <a:t>(</a:t>
            </a:r>
            <a:r>
              <a:rPr lang="en-US" i="1" dirty="0"/>
              <a:t>height</a:t>
            </a:r>
            <a:r>
              <a:rPr lang="en-US" dirty="0"/>
              <a:t>), so find is </a:t>
            </a:r>
            <a:r>
              <a:rPr lang="el-GR" dirty="0"/>
              <a:t>Θ</a:t>
            </a:r>
            <a:r>
              <a:rPr lang="en-US" dirty="0"/>
              <a:t>(log </a:t>
            </a:r>
            <a:r>
              <a:rPr lang="en-US" b="1" i="1" dirty="0"/>
              <a:t>n</a:t>
            </a:r>
            <a:r>
              <a:rPr lang="en-US" dirty="0"/>
              <a:t>)</a:t>
            </a:r>
          </a:p>
          <a:p>
            <a:r>
              <a:rPr lang="en-US" dirty="0"/>
              <a:t>Since we only have to go down that path and back up to insert, insert is </a:t>
            </a:r>
            <a:r>
              <a:rPr lang="el-GR" dirty="0"/>
              <a:t>Θ</a:t>
            </a:r>
            <a:r>
              <a:rPr lang="en-US" dirty="0"/>
              <a:t>(log </a:t>
            </a:r>
            <a:r>
              <a:rPr lang="en-US" b="1" i="1" dirty="0"/>
              <a:t>n</a:t>
            </a:r>
            <a:r>
              <a:rPr lang="en-US" dirty="0"/>
              <a:t>)</a:t>
            </a:r>
          </a:p>
          <a:p>
            <a:r>
              <a:rPr lang="en-US" dirty="0"/>
              <a:t>Delete in red-black trees is messy, but it is also actually </a:t>
            </a:r>
            <a:r>
              <a:rPr lang="el-GR" dirty="0"/>
              <a:t>Θ</a:t>
            </a:r>
            <a:r>
              <a:rPr lang="en-US" dirty="0"/>
              <a:t>(log </a:t>
            </a:r>
            <a:r>
              <a:rPr lang="en-US" b="1" i="1" dirty="0"/>
              <a:t>n</a:t>
            </a:r>
            <a:r>
              <a:rPr lang="en-US" dirty="0"/>
              <a:t>)</a:t>
            </a:r>
          </a:p>
        </p:txBody>
      </p:sp>
    </p:spTree>
    <p:extLst>
      <p:ext uri="{BB962C8B-B14F-4D97-AF65-F5344CB8AC3E}">
        <p14:creationId xmlns:p14="http://schemas.microsoft.com/office/powerpoint/2010/main" val="1797829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Upcoming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Finish red-black trees</a:t>
            </a:r>
          </a:p>
          <a:p>
            <a:r>
              <a:rPr lang="en-US" dirty="0"/>
              <a:t>AVL trees</a:t>
            </a:r>
          </a:p>
          <a:p>
            <a:r>
              <a:rPr lang="en-US" dirty="0"/>
              <a:t>Balancing trees by construction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Keep working on Project 2</a:t>
            </a:r>
          </a:p>
          <a:p>
            <a:pPr lvl="1"/>
            <a:r>
              <a:rPr lang="en-US"/>
              <a:t>Due Friday!</a:t>
            </a:r>
            <a:endParaRPr lang="en-US" dirty="0"/>
          </a:p>
          <a:p>
            <a:r>
              <a:rPr lang="en-US" dirty="0"/>
              <a:t>Keep reading Section 3.3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Infix to Postfix Converter</a:t>
            </a:r>
          </a:p>
        </p:txBody>
      </p:sp>
      <p:sp>
        <p:nvSpPr>
          <p:cNvPr id="3" name="Title 2"/>
          <p:cNvSpPr>
            <a:spLocks noGrp="1"/>
          </p:cNvSpPr>
          <p:nvPr>
            <p:ph type="title"/>
          </p:nvPr>
        </p:nvSpPr>
        <p:spPr/>
        <p:txBody>
          <a:bodyPr/>
          <a:lstStyle/>
          <a:p>
            <a:r>
              <a:rPr lang="en-US" dirty="0"/>
              <a:t>Project 2</a:t>
            </a:r>
          </a:p>
        </p:txBody>
      </p:sp>
    </p:spTree>
    <p:extLst>
      <p:ext uri="{BB962C8B-B14F-4D97-AF65-F5344CB8AC3E}">
        <p14:creationId xmlns:p14="http://schemas.microsoft.com/office/powerpoint/2010/main" val="2231858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a:t>Breadth First Search</a:t>
            </a:r>
          </a:p>
        </p:txBody>
      </p:sp>
    </p:spTree>
    <p:extLst>
      <p:ext uri="{BB962C8B-B14F-4D97-AF65-F5344CB8AC3E}">
        <p14:creationId xmlns:p14="http://schemas.microsoft.com/office/powerpoint/2010/main" val="306623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What if we didn’t have a BST?</a:t>
            </a:r>
          </a:p>
        </p:txBody>
      </p:sp>
      <p:sp>
        <p:nvSpPr>
          <p:cNvPr id="5" name="Content Placeholder 4"/>
          <p:cNvSpPr>
            <a:spLocks noGrp="1"/>
          </p:cNvSpPr>
          <p:nvPr>
            <p:ph idx="1"/>
          </p:nvPr>
        </p:nvSpPr>
        <p:spPr/>
        <p:txBody>
          <a:bodyPr/>
          <a:lstStyle/>
          <a:p>
            <a:r>
              <a:rPr lang="en-US" dirty="0"/>
              <a:t>Maybe we still have a binary tree, but we don’t have any guarantees about ordering</a:t>
            </a:r>
          </a:p>
          <a:p>
            <a:r>
              <a:rPr lang="en-US" dirty="0"/>
              <a:t>How would you search for something?</a:t>
            </a:r>
          </a:p>
          <a:p>
            <a:r>
              <a:rPr lang="en-US" dirty="0"/>
              <a:t>We could use preorder or </a:t>
            </a:r>
            <a:r>
              <a:rPr lang="en-US" dirty="0" err="1"/>
              <a:t>postorder</a:t>
            </a:r>
            <a:r>
              <a:rPr lang="en-US" dirty="0"/>
              <a:t> traversals</a:t>
            </a:r>
          </a:p>
          <a:p>
            <a:pPr lvl="1"/>
            <a:r>
              <a:rPr lang="en-US" dirty="0"/>
              <a:t>These are types of depth first searches</a:t>
            </a:r>
          </a:p>
          <a:p>
            <a:pPr lvl="1"/>
            <a:r>
              <a:rPr lang="en-US" dirty="0"/>
              <a:t>You go to the bottom of the tree before you come back</a:t>
            </a:r>
          </a:p>
          <a:p>
            <a:r>
              <a:rPr lang="en-US" dirty="0"/>
              <a:t>What if we thought what we are looking for might be close to the top?</a:t>
            </a:r>
          </a:p>
        </p:txBody>
      </p:sp>
    </p:spTree>
    <p:extLst>
      <p:ext uri="{BB962C8B-B14F-4D97-AF65-F5344CB8AC3E}">
        <p14:creationId xmlns:p14="http://schemas.microsoft.com/office/powerpoint/2010/main" val="420493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Level order traversal</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most logical breadth first traversal visits each level of a tree in order: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10 6 14 1 9 . 17 . 2 7 . 15 . . . . . . .</a:t>
            </a:r>
          </a:p>
        </p:txBody>
      </p:sp>
      <p:grpSp>
        <p:nvGrpSpPr>
          <p:cNvPr id="4" name="Group 37"/>
          <p:cNvGrpSpPr/>
          <p:nvPr/>
        </p:nvGrpSpPr>
        <p:grpSpPr>
          <a:xfrm>
            <a:off x="3581400" y="2209800"/>
            <a:ext cx="5446542" cy="3505200"/>
            <a:chOff x="914400" y="1219200"/>
            <a:chExt cx="7696200" cy="4953000"/>
          </a:xfrm>
        </p:grpSpPr>
        <p:cxnSp>
          <p:nvCxnSpPr>
            <p:cNvPr id="21" name="Straight Arrow Connector 20"/>
            <p:cNvCxnSpPr>
              <a:stCxn id="26" idx="3"/>
              <a:endCxn id="27" idx="7"/>
            </p:cNvCxnSpPr>
            <p:nvPr/>
          </p:nvCxnSpPr>
          <p:spPr>
            <a:xfrm rot="5400000">
              <a:off x="3714189" y="1580589"/>
              <a:ext cx="4964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27" idx="3"/>
              <a:endCxn id="32" idx="7"/>
            </p:cNvCxnSpPr>
            <p:nvPr/>
          </p:nvCxnSpPr>
          <p:spPr>
            <a:xfrm rot="5400000">
              <a:off x="1885389" y="2952189"/>
              <a:ext cx="572622" cy="953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27" idx="5"/>
              <a:endCxn id="33" idx="1"/>
            </p:cNvCxnSpPr>
            <p:nvPr/>
          </p:nvCxnSpPr>
          <p:spPr>
            <a:xfrm rot="16200000" flipH="1">
              <a:off x="3371289" y="3066489"/>
              <a:ext cx="572622" cy="7250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6" idx="5"/>
              <a:endCxn id="28" idx="1"/>
            </p:cNvCxnSpPr>
            <p:nvPr/>
          </p:nvCxnSpPr>
          <p:spPr>
            <a:xfrm rot="16200000" flipH="1">
              <a:off x="5695389" y="1580589"/>
              <a:ext cx="496422" cy="1334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8" idx="5"/>
              <a:endCxn id="34" idx="1"/>
            </p:cNvCxnSpPr>
            <p:nvPr/>
          </p:nvCxnSpPr>
          <p:spPr>
            <a:xfrm rot="16200000" flipH="1">
              <a:off x="7257489" y="3142689"/>
              <a:ext cx="572622" cy="5726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4495800" y="1219200"/>
              <a:ext cx="914400"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10</a:t>
              </a:r>
            </a:p>
          </p:txBody>
        </p:sp>
        <p:sp>
          <p:nvSpPr>
            <p:cNvPr id="27" name="Oval 26"/>
            <p:cNvSpPr/>
            <p:nvPr/>
          </p:nvSpPr>
          <p:spPr>
            <a:xfrm>
              <a:off x="2514600" y="23622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6</a:t>
              </a:r>
            </a:p>
          </p:txBody>
        </p:sp>
        <p:sp>
          <p:nvSpPr>
            <p:cNvPr id="28" name="Oval 27"/>
            <p:cNvSpPr/>
            <p:nvPr/>
          </p:nvSpPr>
          <p:spPr>
            <a:xfrm>
              <a:off x="6477000" y="23622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cxnSp>
          <p:nvCxnSpPr>
            <p:cNvPr id="29" name="Straight Arrow Connector 28"/>
            <p:cNvCxnSpPr>
              <a:stCxn id="32" idx="5"/>
              <a:endCxn id="36" idx="0"/>
            </p:cNvCxnSpPr>
            <p:nvPr/>
          </p:nvCxnSpPr>
          <p:spPr>
            <a:xfrm rot="16200000" flipH="1">
              <a:off x="1390089" y="4666688"/>
              <a:ext cx="895911" cy="28631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33" idx="3"/>
              <a:endCxn id="35" idx="0"/>
            </p:cNvCxnSpPr>
            <p:nvPr/>
          </p:nvCxnSpPr>
          <p:spPr>
            <a:xfrm rot="5400000">
              <a:off x="3429001" y="4666689"/>
              <a:ext cx="895911" cy="28631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34" idx="3"/>
              <a:endCxn id="37" idx="0"/>
            </p:cNvCxnSpPr>
            <p:nvPr/>
          </p:nvCxnSpPr>
          <p:spPr>
            <a:xfrm rot="5400000">
              <a:off x="7200901" y="4628589"/>
              <a:ext cx="895911" cy="36251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914400" y="35814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a:t>
              </a:r>
            </a:p>
          </p:txBody>
        </p:sp>
        <p:sp>
          <p:nvSpPr>
            <p:cNvPr id="33" name="Oval 32"/>
            <p:cNvSpPr/>
            <p:nvPr/>
          </p:nvSpPr>
          <p:spPr>
            <a:xfrm>
              <a:off x="3886200" y="35814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9</a:t>
              </a:r>
            </a:p>
          </p:txBody>
        </p:sp>
        <p:sp>
          <p:nvSpPr>
            <p:cNvPr id="34" name="Oval 33"/>
            <p:cNvSpPr/>
            <p:nvPr/>
          </p:nvSpPr>
          <p:spPr>
            <a:xfrm>
              <a:off x="7696200" y="35814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17</a:t>
              </a:r>
            </a:p>
          </p:txBody>
        </p:sp>
        <p:sp>
          <p:nvSpPr>
            <p:cNvPr id="35" name="Oval 34"/>
            <p:cNvSpPr/>
            <p:nvPr/>
          </p:nvSpPr>
          <p:spPr>
            <a:xfrm>
              <a:off x="3276600" y="5257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7</a:t>
              </a:r>
            </a:p>
          </p:txBody>
        </p:sp>
        <p:sp>
          <p:nvSpPr>
            <p:cNvPr id="36" name="Oval 35"/>
            <p:cNvSpPr/>
            <p:nvPr/>
          </p:nvSpPr>
          <p:spPr>
            <a:xfrm>
              <a:off x="1524000" y="5257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a:t>
              </a:r>
            </a:p>
          </p:txBody>
        </p:sp>
        <p:sp>
          <p:nvSpPr>
            <p:cNvPr id="37" name="Oval 36"/>
            <p:cNvSpPr/>
            <p:nvPr/>
          </p:nvSpPr>
          <p:spPr>
            <a:xfrm>
              <a:off x="7010400" y="5257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15</a:t>
              </a:r>
            </a:p>
          </p:txBody>
        </p:sp>
      </p:grpSp>
    </p:spTree>
    <p:extLst>
      <p:ext uri="{BB962C8B-B14F-4D97-AF65-F5344CB8AC3E}">
        <p14:creationId xmlns:p14="http://schemas.microsoft.com/office/powerpoint/2010/main" val="246584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animEffect transition="in" filter="fade">
                                      <p:cBhvr>
                                        <p:cTn id="1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Breadth first search and dating</a:t>
            </a:r>
          </a:p>
        </p:txBody>
      </p:sp>
      <p:pic>
        <p:nvPicPr>
          <p:cNvPr id="1026" name="Picture 2" descr="DFS"/>
          <p:cNvPicPr>
            <a:picLocks noChangeAspect="1" noChangeArrowheads="1"/>
          </p:cNvPicPr>
          <p:nvPr/>
        </p:nvPicPr>
        <p:blipFill>
          <a:blip r:embed="rId2" cstate="print"/>
          <a:srcRect/>
          <a:stretch>
            <a:fillRect/>
          </a:stretch>
        </p:blipFill>
        <p:spPr bwMode="auto">
          <a:xfrm>
            <a:off x="2971800" y="1568794"/>
            <a:ext cx="6172200" cy="5213007"/>
          </a:xfrm>
          <a:prstGeom prst="rect">
            <a:avLst/>
          </a:prstGeom>
          <a:noFill/>
        </p:spPr>
      </p:pic>
      <p:sp>
        <p:nvSpPr>
          <p:cNvPr id="3" name="TextBox 2"/>
          <p:cNvSpPr txBox="1"/>
          <p:nvPr/>
        </p:nvSpPr>
        <p:spPr>
          <a:xfrm>
            <a:off x="3048000" y="5105400"/>
            <a:ext cx="3733800" cy="369332"/>
          </a:xfrm>
          <a:prstGeom prst="rect">
            <a:avLst/>
          </a:prstGeom>
          <a:noFill/>
        </p:spPr>
        <p:txBody>
          <a:bodyPr wrap="square" rtlCol="0">
            <a:spAutoFit/>
          </a:bodyPr>
          <a:lstStyle/>
          <a:p>
            <a:r>
              <a:rPr lang="en-US" dirty="0"/>
              <a:t>From: http://xkcd.com/761/</a:t>
            </a:r>
          </a:p>
        </p:txBody>
      </p:sp>
    </p:spTree>
    <p:extLst>
      <p:ext uri="{BB962C8B-B14F-4D97-AF65-F5344CB8AC3E}">
        <p14:creationId xmlns:p14="http://schemas.microsoft.com/office/powerpoint/2010/main" val="4597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Breadth first algorithm</a:t>
            </a:r>
          </a:p>
        </p:txBody>
      </p:sp>
      <p:sp>
        <p:nvSpPr>
          <p:cNvPr id="3" name="Content Placeholder 2"/>
          <p:cNvSpPr>
            <a:spLocks noGrp="1"/>
          </p:cNvSpPr>
          <p:nvPr>
            <p:ph idx="1"/>
          </p:nvPr>
        </p:nvSpPr>
        <p:spPr/>
        <p:txBody>
          <a:bodyPr/>
          <a:lstStyle/>
          <a:p>
            <a:r>
              <a:rPr lang="en-US" dirty="0"/>
              <a:t>For depth first traversals, we used a stack</a:t>
            </a:r>
          </a:p>
          <a:p>
            <a:r>
              <a:rPr lang="en-US" dirty="0"/>
              <a:t>What are we going to use for a BFS?</a:t>
            </a:r>
          </a:p>
          <a:p>
            <a:pPr lvl="1"/>
            <a:r>
              <a:rPr lang="en-US" dirty="0"/>
              <a:t>A queue!</a:t>
            </a:r>
          </a:p>
          <a:p>
            <a:r>
              <a:rPr lang="en-US" dirty="0"/>
              <a:t>Algorithm:</a:t>
            </a:r>
          </a:p>
          <a:p>
            <a:pPr marL="969264" lvl="1" indent="-514350">
              <a:buFont typeface="+mj-lt"/>
              <a:buAutoNum type="arabicPeriod"/>
            </a:pPr>
            <a:r>
              <a:rPr lang="en-US" dirty="0"/>
              <a:t>Put the root of the tree in the queue</a:t>
            </a:r>
          </a:p>
          <a:p>
            <a:pPr marL="969264" lvl="1" indent="-514350">
              <a:buFont typeface="+mj-lt"/>
              <a:buAutoNum type="arabicPeriod"/>
            </a:pPr>
            <a:r>
              <a:rPr lang="en-US" dirty="0"/>
              <a:t>As long as the queue is not empty:</a:t>
            </a:r>
          </a:p>
          <a:p>
            <a:pPr marL="1225296" lvl="2" indent="-457200">
              <a:buFont typeface="+mj-lt"/>
              <a:buAutoNum type="alphaLcParenR"/>
            </a:pPr>
            <a:r>
              <a:rPr lang="en-US" dirty="0" err="1"/>
              <a:t>Dequeue</a:t>
            </a:r>
            <a:r>
              <a:rPr lang="en-US" dirty="0"/>
              <a:t> the first element and process it</a:t>
            </a:r>
          </a:p>
          <a:p>
            <a:pPr marL="1225296" lvl="2" indent="-457200">
              <a:buFont typeface="+mj-lt"/>
              <a:buAutoNum type="alphaLcParenR"/>
            </a:pPr>
            <a:r>
              <a:rPr lang="en-US" dirty="0" err="1"/>
              <a:t>Enqueue</a:t>
            </a:r>
            <a:r>
              <a:rPr lang="en-US" dirty="0"/>
              <a:t> all of its children</a:t>
            </a:r>
          </a:p>
        </p:txBody>
      </p:sp>
    </p:spTree>
    <p:extLst>
      <p:ext uri="{BB962C8B-B14F-4D97-AF65-F5344CB8AC3E}">
        <p14:creationId xmlns:p14="http://schemas.microsoft.com/office/powerpoint/2010/main" val="417351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2030</TotalTime>
  <Words>1508</Words>
  <Application>Microsoft Office PowerPoint</Application>
  <PresentationFormat>Widescreen</PresentationFormat>
  <Paragraphs>261</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Corbel</vt:lpstr>
      <vt:lpstr>Courier New</vt:lpstr>
      <vt:lpstr>Wingdings</vt:lpstr>
      <vt:lpstr>Wingdings 2</vt:lpstr>
      <vt:lpstr>Wingdings 3</vt:lpstr>
      <vt:lpstr>Module</vt:lpstr>
      <vt:lpstr>COMP 2100</vt:lpstr>
      <vt:lpstr>Last time</vt:lpstr>
      <vt:lpstr>Questions?</vt:lpstr>
      <vt:lpstr>Project 2</vt:lpstr>
      <vt:lpstr>Breadth First Search</vt:lpstr>
      <vt:lpstr>What if we didn’t have a BST?</vt:lpstr>
      <vt:lpstr>Level order traversal</vt:lpstr>
      <vt:lpstr>Breadth first search and dating</vt:lpstr>
      <vt:lpstr>Breadth first algorithm</vt:lpstr>
      <vt:lpstr>Breadth first implementation</vt:lpstr>
      <vt:lpstr>2-3 Trees</vt:lpstr>
      <vt:lpstr>2-3 trees</vt:lpstr>
      <vt:lpstr>2-3 tree properties</vt:lpstr>
      <vt:lpstr>How does that work?</vt:lpstr>
      <vt:lpstr>Simplest case: empty tree</vt:lpstr>
      <vt:lpstr>Next case: add to 2-node</vt:lpstr>
      <vt:lpstr>Next case: add to 3-node</vt:lpstr>
      <vt:lpstr>Adding to a 3-node continued</vt:lpstr>
      <vt:lpstr>2-3 tree practice</vt:lpstr>
      <vt:lpstr>2-3 tree running times</vt:lpstr>
      <vt:lpstr>2-3 tree implementation</vt:lpstr>
      <vt:lpstr>Red-black trees</vt:lpstr>
      <vt:lpstr>An interlude in a formicary</vt:lpstr>
      <vt:lpstr>"As if"</vt:lpstr>
      <vt:lpstr>Red-black trees</vt:lpstr>
      <vt:lpstr>Red-black tree definition</vt:lpstr>
      <vt:lpstr>2-3 tree mapping to a red-black tree</vt:lpstr>
      <vt:lpstr>Building the tree</vt:lpstr>
      <vt:lpstr>Left rotation</vt:lpstr>
      <vt:lpstr>Right rotation</vt:lpstr>
      <vt:lpstr>Recolor</vt:lpstr>
      <vt:lpstr>Red-black tree practice</vt:lpstr>
      <vt:lpstr>Analysis of red-black trees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284</cp:revision>
  <dcterms:created xsi:type="dcterms:W3CDTF">2009-08-24T20:26:10Z</dcterms:created>
  <dcterms:modified xsi:type="dcterms:W3CDTF">2024-10-06T18:50:44Z</dcterms:modified>
</cp:coreProperties>
</file>